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3"/>
  </p:notesMasterIdLst>
  <p:sldIdLst>
    <p:sldId id="278" r:id="rId2"/>
    <p:sldId id="478" r:id="rId3"/>
    <p:sldId id="468" r:id="rId4"/>
    <p:sldId id="472" r:id="rId5"/>
    <p:sldId id="473" r:id="rId6"/>
    <p:sldId id="474" r:id="rId7"/>
    <p:sldId id="471" r:id="rId8"/>
    <p:sldId id="455" r:id="rId9"/>
    <p:sldId id="456" r:id="rId10"/>
    <p:sldId id="469" r:id="rId11"/>
    <p:sldId id="449" r:id="rId12"/>
    <p:sldId id="457" r:id="rId13"/>
    <p:sldId id="459" r:id="rId14"/>
    <p:sldId id="479" r:id="rId15"/>
    <p:sldId id="475" r:id="rId16"/>
    <p:sldId id="476" r:id="rId17"/>
    <p:sldId id="477" r:id="rId18"/>
    <p:sldId id="466" r:id="rId19"/>
    <p:sldId id="467" r:id="rId20"/>
    <p:sldId id="448" r:id="rId21"/>
    <p:sldId id="452" r:id="rId22"/>
  </p:sldIdLst>
  <p:sldSz cx="9144000" cy="6858000" type="screen4x3"/>
  <p:notesSz cx="6797675" cy="9928225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a_AlbionicNr" pitchFamily="34" charset="-52"/>
      <p:bold r:id="rId28"/>
    </p:embeddedFont>
    <p:embeddedFont>
      <p:font typeface="Arial Narrow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68">
          <p15:clr>
            <a:srgbClr val="A4A3A4"/>
          </p15:clr>
        </p15:guide>
        <p15:guide id="2" pos="24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AB"/>
    <a:srgbClr val="600000"/>
    <a:srgbClr val="000000"/>
    <a:srgbClr val="CCFF99"/>
    <a:srgbClr val="ADADE5"/>
    <a:srgbClr val="FFFF8F"/>
    <a:srgbClr val="A6D86E"/>
    <a:srgbClr val="0D4C08"/>
    <a:srgbClr val="DEFF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60" autoAdjust="0"/>
    <p:restoredTop sz="99870" autoAdjust="0"/>
  </p:normalViewPr>
  <p:slideViewPr>
    <p:cSldViewPr snapToGrid="0">
      <p:cViewPr varScale="1">
        <p:scale>
          <a:sx n="112" d="100"/>
          <a:sy n="112" d="100"/>
        </p:scale>
        <p:origin x="-1794" y="-90"/>
      </p:cViewPr>
      <p:guideLst>
        <p:guide orient="horz" pos="868"/>
        <p:guide pos="24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57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>
            <a:lvl1pPr defTabSz="9165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>
            <a:lvl1pPr algn="r" defTabSz="9165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6463"/>
            <a:ext cx="543846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9" tIns="45855" rIns="91709" bIns="45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1"/>
            <a:ext cx="29465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9" tIns="45855" rIns="91709" bIns="45855" numCol="1" anchor="b" anchorCtr="0" compatLnSpc="1">
            <a:prstTxWarp prst="textNoShape">
              <a:avLst/>
            </a:prstTxWarp>
          </a:bodyPr>
          <a:lstStyle>
            <a:lvl1pPr defTabSz="9165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429751"/>
            <a:ext cx="2946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9" tIns="45855" rIns="91709" bIns="45855" numCol="1" anchor="b" anchorCtr="0" compatLnSpc="1">
            <a:prstTxWarp prst="textNoShape">
              <a:avLst/>
            </a:prstTxWarp>
          </a:bodyPr>
          <a:lstStyle>
            <a:lvl1pPr algn="r" defTabSz="916539">
              <a:defRPr sz="1200">
                <a:latin typeface="Arial" charset="0"/>
              </a:defRPr>
            </a:lvl1pPr>
          </a:lstStyle>
          <a:p>
            <a:pPr>
              <a:defRPr/>
            </a:pPr>
            <a:fld id="{A00853F1-D2F5-445E-973A-9E532F3A0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34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707CC-0742-4D0A-B1E9-5BDE8221D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1598-3ADD-471E-B2A4-DF8779DFA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BAA0D-2FD0-46B5-B1C3-9319250B3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49E04-D694-4648-B40B-000C612DC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B349-1A85-41EA-BE1A-BE550C07A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D1A93-D1AE-4C55-975C-8622CC9B2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AE9C7-EC3E-41BC-B845-E41C469B5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1455-FA9B-4140-A27B-79FB0C9B0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4E117-603E-46D6-AF1E-68F04C1C1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1F015-E2B3-419F-997C-CFF422782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0D2BA-392D-4731-85FC-CB6893A90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00870-DAE0-495C-A70F-01DBF0E1B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3817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latin typeface="+mn-lt"/>
              </a:defRPr>
            </a:lvl1pPr>
          </a:lstStyle>
          <a:p>
            <a:pPr>
              <a:defRPr/>
            </a:pPr>
            <a:fld id="{B6F2239D-1975-47F4-B4B0-58A34CE91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hyperlink" Target="mailto:office@cnis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latin typeface="Calibri" pitchFamily="34" charset="0"/>
              </a:rPr>
              <a:t>www.cnis.ru</a:t>
            </a:r>
            <a:endParaRPr lang="ru-RU" sz="1300" b="1" dirty="0">
              <a:latin typeface="Calibri" pitchFamily="34" charset="0"/>
            </a:endParaRPr>
          </a:p>
        </p:txBody>
      </p:sp>
      <p:pic>
        <p:nvPicPr>
          <p:cNvPr id="11" name="Рисунок 10" descr="логотип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90" y="179388"/>
            <a:ext cx="7905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4408615"/>
            <a:ext cx="9144000" cy="2000548"/>
          </a:xfrm>
          <a:prstGeom prst="rect">
            <a:avLst/>
          </a:prstGeom>
          <a:solidFill>
            <a:srgbClr val="FFFFFF">
              <a:alpha val="6784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79600" indent="-1879600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a_AlbionicNr" pitchFamily="34" charset="-52"/>
                <a:cs typeface="Times New Roman" pitchFamily="18" charset="0"/>
              </a:rPr>
              <a:t>Тема выступления:</a:t>
            </a:r>
            <a:r>
              <a:rPr lang="ru-RU" sz="2100" b="1" dirty="0" smtClean="0">
                <a:latin typeface="a_AlbionicNr" pitchFamily="34" charset="-52"/>
                <a:cs typeface="Times New Roman" pitchFamily="18" charset="0"/>
              </a:rPr>
              <a:t>	</a:t>
            </a:r>
          </a:p>
          <a:p>
            <a:pPr lvl="0"/>
            <a:r>
              <a:rPr lang="ru-RU" sz="2100" b="1" dirty="0" smtClean="0">
                <a:solidFill>
                  <a:srgbClr val="0070C0"/>
                </a:solidFill>
                <a:latin typeface="a_AlbionicNr" panose="020B0604020202020204" charset="-52"/>
                <a:cs typeface="Calibri" pitchFamily="34" charset="0"/>
              </a:rPr>
              <a:t>«</a:t>
            </a:r>
            <a:r>
              <a:rPr lang="ru-RU" sz="2000" dirty="0">
                <a:solidFill>
                  <a:srgbClr val="0070C0"/>
                </a:solidFill>
                <a:latin typeface="a_AlbionicNr" panose="020B0604020202020204" charset="-52"/>
              </a:rPr>
              <a:t>От экономики многоквартирного дома к экономике управляющей организации. Предложения в Минстрой России по совершенствованию жилищного </a:t>
            </a:r>
            <a:r>
              <a:rPr lang="ru-RU" sz="2000" dirty="0" smtClean="0">
                <a:solidFill>
                  <a:srgbClr val="0070C0"/>
                </a:solidFill>
                <a:latin typeface="a_AlbionicNr" panose="020B0604020202020204" charset="-52"/>
              </a:rPr>
              <a:t>законодательства</a:t>
            </a:r>
            <a:r>
              <a:rPr lang="ru-RU" sz="2100" b="1" dirty="0" smtClean="0">
                <a:solidFill>
                  <a:srgbClr val="0070C0"/>
                </a:solidFill>
                <a:latin typeface="a_AlbionicNr" panose="020B0604020202020204" charset="-52"/>
                <a:cs typeface="Calibri" pitchFamily="34" charset="0"/>
              </a:rPr>
              <a:t>»</a:t>
            </a:r>
          </a:p>
          <a:p>
            <a:pPr marL="1879600" indent="-1879600" algn="l">
              <a:spcBef>
                <a:spcPts val="0"/>
              </a:spcBef>
              <a:defRPr/>
            </a:pPr>
            <a:r>
              <a:rPr lang="ru-RU" sz="2100" b="1" dirty="0" smtClean="0">
                <a:solidFill>
                  <a:srgbClr val="002060"/>
                </a:solidFill>
                <a:latin typeface="a_AlbionicNr" pitchFamily="34" charset="-52"/>
                <a:cs typeface="Times New Roman" pitchFamily="18" charset="0"/>
              </a:rPr>
              <a:t>Выступающий:</a:t>
            </a:r>
            <a:r>
              <a:rPr lang="ru-RU" sz="2100" b="1" dirty="0" smtClean="0">
                <a:latin typeface="a_AlbionicNr" pitchFamily="34" charset="-52"/>
                <a:cs typeface="Times New Roman" pitchFamily="18" charset="0"/>
              </a:rPr>
              <a:t>	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a_AlbionicNr" pitchFamily="34" charset="-52"/>
                <a:cs typeface="Times New Roman" pitchFamily="18" charset="0"/>
              </a:rPr>
              <a:t>МЕЖЕЦКАЯ ВЕРОНИКА АНАТОЛЬЕВНА — заместитель генерального директора </a:t>
            </a:r>
            <a:br>
              <a:rPr lang="ru-RU" sz="2000" b="1" dirty="0" smtClean="0">
                <a:solidFill>
                  <a:srgbClr val="0070C0"/>
                </a:solidFill>
                <a:latin typeface="a_AlbionicNr" pitchFamily="34" charset="-52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_AlbionicNr" pitchFamily="34" charset="-52"/>
                <a:cs typeface="Times New Roman" pitchFamily="18" charset="0"/>
              </a:rPr>
              <a:t>ЗАО «Центр муниципальной экономики и права»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0" y="1881047"/>
            <a:ext cx="9144000" cy="2246769"/>
          </a:xfrm>
          <a:prstGeom prst="rect">
            <a:avLst/>
          </a:prstGeom>
          <a:solidFill>
            <a:srgbClr val="FFFFA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sz="800" b="1" dirty="0" smtClean="0">
              <a:solidFill>
                <a:srgbClr val="600000"/>
              </a:solidFill>
              <a:latin typeface="a_AlbionicNr" pitchFamily="34" charset="-52"/>
              <a:cs typeface="Calibri" pitchFamily="34" charset="0"/>
            </a:endParaRPr>
          </a:p>
          <a:p>
            <a:pPr marL="0" lvl="1" algn="ctr">
              <a:spcBef>
                <a:spcPts val="0"/>
              </a:spcBef>
            </a:pPr>
            <a:r>
              <a:rPr lang="en-US" sz="2800" b="1" dirty="0" smtClean="0">
                <a:solidFill>
                  <a:srgbClr val="600000"/>
                </a:solidFill>
                <a:latin typeface="a_AlbionicNr" pitchFamily="34" charset="-52"/>
                <a:cs typeface="Calibri" pitchFamily="34" charset="0"/>
              </a:rPr>
              <a:t>XI </a:t>
            </a:r>
            <a:r>
              <a:rPr lang="ru-RU" sz="2800" b="1" dirty="0" smtClean="0">
                <a:solidFill>
                  <a:srgbClr val="600000"/>
                </a:solidFill>
                <a:latin typeface="a_AlbionicNr" pitchFamily="34" charset="-52"/>
                <a:cs typeface="Calibri" pitchFamily="34" charset="0"/>
              </a:rPr>
              <a:t>ВСЕРОССИЙСКИЙ ФОРУМ</a:t>
            </a:r>
          </a:p>
          <a:p>
            <a:pPr algn="ctr">
              <a:spcBef>
                <a:spcPts val="600"/>
              </a:spcBef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Calibri" pitchFamily="34" charset="0"/>
              </a:rPr>
              <a:t>РУКОВОДИТЕЛЕЙ ПРЕДПРИЯТИЙ ЖИЛИЩНОГО </a:t>
            </a:r>
            <a:b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Calibri" pitchFamily="34" charset="0"/>
              </a:rPr>
            </a:b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Calibri" pitchFamily="34" charset="0"/>
              </a:rPr>
              <a:t>И КОММУНАЛЬНОГО ХОЗЯЙСТВА</a:t>
            </a:r>
          </a:p>
          <a:p>
            <a:pPr algn="ctr">
              <a:spcBef>
                <a:spcPts val="600"/>
              </a:spcBef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Calibri" pitchFamily="34" charset="0"/>
              </a:rPr>
              <a:t>11 декабря 2015 г., г.Москва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Calibri" pitchFamily="34" charset="0"/>
              </a:rPr>
              <a:t/>
            </a:r>
            <a:b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a_AlbionicNr" pitchFamily="34" charset="-52"/>
                <a:cs typeface="Calibri" pitchFamily="34" charset="0"/>
              </a:rPr>
            </a:br>
            <a:endParaRPr lang="ru-RU" sz="800" b="1" dirty="0" smtClean="0">
              <a:solidFill>
                <a:schemeClr val="accent6">
                  <a:lumMod val="50000"/>
                </a:schemeClr>
              </a:solidFill>
              <a:latin typeface="a_AlbionicNr" pitchFamily="34" charset="-52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a_AlbionicNr" pitchFamily="34" charset="-52"/>
              </a:rPr>
              <a:t>Сегодня плата за содержание ОИ не подлежит госрегулированию</a:t>
            </a:r>
            <a:r>
              <a:rPr lang="en-US" sz="2700" b="1" dirty="0" smtClean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ru-RU" sz="2700" b="1" dirty="0" smtClean="0">
                <a:solidFill>
                  <a:srgbClr val="002060"/>
                </a:solidFill>
                <a:latin typeface="a_AlbionicNr" pitchFamily="34" charset="-52"/>
              </a:rPr>
              <a:t> </a:t>
            </a:r>
          </a:p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a_AlbionicNr" pitchFamily="34" charset="-52"/>
              </a:rPr>
              <a:t>но </a:t>
            </a:r>
            <a:r>
              <a:rPr lang="ru-RU" sz="2700" b="1" dirty="0" smtClean="0">
                <a:solidFill>
                  <a:srgbClr val="C00000"/>
                </a:solidFill>
                <a:latin typeface="a_AlbionicNr" pitchFamily="34" charset="-52"/>
              </a:rPr>
              <a:t>ВСЕ</a:t>
            </a:r>
            <a:r>
              <a:rPr lang="ru-RU" sz="2700" b="1" dirty="0" smtClean="0">
                <a:solidFill>
                  <a:srgbClr val="002060"/>
                </a:solidFill>
                <a:latin typeface="a_AlbionicNr" pitchFamily="34" charset="-52"/>
              </a:rPr>
              <a:t> требования при ее установлении НАРУШАЮТСЯ </a:t>
            </a:r>
          </a:p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a_AlbionicNr" pitchFamily="34" charset="-52"/>
              </a:rPr>
              <a:t>органами власти (ОМС):</a:t>
            </a:r>
            <a:endParaRPr lang="ru-RU" sz="2700" b="1" dirty="0">
              <a:solidFill>
                <a:srgbClr val="002060"/>
              </a:solidFill>
              <a:latin typeface="a_AlbionicNr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530" y="1353038"/>
            <a:ext cx="8734537" cy="51167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ru-RU" sz="2050" b="1" dirty="0" smtClean="0">
                <a:latin typeface="Arial Narrow" pitchFamily="34" charset="0"/>
              </a:rPr>
              <a:t>Плата должна устанавливаться </a:t>
            </a:r>
            <a:r>
              <a:rPr lang="ru-RU" sz="2050" b="1" u="sng" dirty="0" smtClean="0">
                <a:solidFill>
                  <a:srgbClr val="C00000"/>
                </a:solidFill>
                <a:latin typeface="Arial Narrow" pitchFamily="34" charset="0"/>
              </a:rPr>
              <a:t>либо решением ОСС, либо ОМС на основании конкурсных</a:t>
            </a:r>
            <a:r>
              <a:rPr lang="ru-RU" sz="2050" b="1" dirty="0" smtClean="0">
                <a:solidFill>
                  <a:srgbClr val="C00000"/>
                </a:solidFill>
                <a:latin typeface="Arial Narrow" pitchFamily="34" charset="0"/>
              </a:rPr>
              <a:t> процедур (кроме непосредственного управления)</a:t>
            </a:r>
            <a:r>
              <a:rPr lang="ru-RU" sz="2050" b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205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050" dirty="0" smtClean="0">
                <a:latin typeface="Arial Narrow" pitchFamily="34" charset="0"/>
              </a:rPr>
              <a:t>(п.4 ст.161 ЖК РФ</a:t>
            </a:r>
            <a:r>
              <a:rPr lang="en-US" sz="2050" dirty="0" smtClean="0">
                <a:latin typeface="Arial Narrow" pitchFamily="34" charset="0"/>
              </a:rPr>
              <a:t>,</a:t>
            </a:r>
            <a:r>
              <a:rPr lang="ru-RU" sz="2050" dirty="0" smtClean="0">
                <a:latin typeface="Arial Narrow" pitchFamily="34" charset="0"/>
              </a:rPr>
              <a:t> п.34 пост. </a:t>
            </a:r>
            <a:r>
              <a:rPr lang="ru-RU" sz="2050" dirty="0" err="1" smtClean="0">
                <a:latin typeface="Arial Narrow" pitchFamily="34" charset="0"/>
              </a:rPr>
              <a:t>Прав-ва</a:t>
            </a:r>
            <a:r>
              <a:rPr lang="ru-RU" sz="2050" dirty="0" smtClean="0">
                <a:latin typeface="Arial Narrow" pitchFamily="34" charset="0"/>
              </a:rPr>
              <a:t> № 491 от 13.08.2006 г.</a:t>
            </a:r>
            <a:r>
              <a:rPr lang="en-US" sz="2050" dirty="0" smtClean="0">
                <a:latin typeface="Arial Narrow" pitchFamily="34" charset="0"/>
              </a:rPr>
              <a:t>,</a:t>
            </a:r>
            <a:r>
              <a:rPr lang="ru-RU" sz="2050" dirty="0" smtClean="0">
                <a:latin typeface="Arial Narrow" pitchFamily="34" charset="0"/>
              </a:rPr>
              <a:t> </a:t>
            </a:r>
            <a:r>
              <a:rPr lang="en-US" sz="2050" dirty="0" smtClean="0">
                <a:latin typeface="Arial Narrow" pitchFamily="34" charset="0"/>
              </a:rPr>
              <a:t/>
            </a:r>
            <a:br>
              <a:rPr lang="en-US" sz="2050" dirty="0" smtClean="0">
                <a:latin typeface="Arial Narrow" pitchFamily="34" charset="0"/>
              </a:rPr>
            </a:br>
            <a:r>
              <a:rPr lang="ru-RU" sz="2050" dirty="0" smtClean="0">
                <a:latin typeface="Arial Narrow" pitchFamily="34" charset="0"/>
              </a:rPr>
              <a:t>решение Верховного суда РФ от 26.11.2012</a:t>
            </a:r>
            <a:r>
              <a:rPr lang="en-US" sz="2050" dirty="0" smtClean="0">
                <a:latin typeface="Arial Narrow" pitchFamily="34" charset="0"/>
              </a:rPr>
              <a:t> </a:t>
            </a:r>
            <a:r>
              <a:rPr lang="ru-RU" sz="2050" dirty="0" smtClean="0">
                <a:latin typeface="Arial Narrow" pitchFamily="34" charset="0"/>
              </a:rPr>
              <a:t>г. № АКПИ12-1337).</a:t>
            </a:r>
            <a:endParaRPr lang="ru-RU" sz="2050" b="1" dirty="0" smtClean="0">
              <a:latin typeface="Arial Narrow" pitchFamily="34" charset="0"/>
            </a:endParaRP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050" b="1" dirty="0" smtClean="0">
                <a:solidFill>
                  <a:srgbClr val="C00000"/>
                </a:solidFill>
                <a:latin typeface="Arial Narrow" pitchFamily="34" charset="0"/>
              </a:rPr>
              <a:t>Плата должна устанавливаться </a:t>
            </a:r>
            <a:r>
              <a:rPr lang="ru-RU" sz="2050" b="1" u="sng" dirty="0" smtClean="0">
                <a:solidFill>
                  <a:srgbClr val="C00000"/>
                </a:solidFill>
                <a:latin typeface="Arial Narrow" pitchFamily="34" charset="0"/>
              </a:rPr>
              <a:t>индивидуально по каждому МКД</a:t>
            </a:r>
            <a:r>
              <a:rPr lang="ru-RU" sz="205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050" b="1" u="sng" dirty="0" smtClean="0">
                <a:solidFill>
                  <a:srgbClr val="C00000"/>
                </a:solidFill>
                <a:latin typeface="Arial Narrow" pitchFamily="34" charset="0"/>
              </a:rPr>
              <a:t>с учетом реального технического состояния дома</a:t>
            </a:r>
            <a:r>
              <a:rPr lang="ru-RU" sz="205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05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en-US" sz="205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050" dirty="0" smtClean="0">
                <a:latin typeface="Arial Narrow" pitchFamily="34" charset="0"/>
              </a:rPr>
              <a:t>(определение ВС РФ от 18.09.2013 г. № 49-КГПР13-6).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050" b="1" dirty="0" smtClean="0">
                <a:latin typeface="Arial Narrow" pitchFamily="34" charset="0"/>
              </a:rPr>
              <a:t>Плата должна быть </a:t>
            </a:r>
            <a:r>
              <a:rPr lang="ru-RU" sz="2050" b="1" u="sng" dirty="0" smtClean="0">
                <a:solidFill>
                  <a:srgbClr val="C00000"/>
                </a:solidFill>
                <a:latin typeface="Arial Narrow" pitchFamily="34" charset="0"/>
              </a:rPr>
              <a:t>соразмерна утвержденному перечню, объемам и качеству услуг и работ</a:t>
            </a:r>
            <a:r>
              <a:rPr lang="ru-RU" sz="205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2050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205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050" dirty="0" smtClean="0">
                <a:latin typeface="Arial Narrow" pitchFamily="34" charset="0"/>
              </a:rPr>
              <a:t>(п.35 пост. </a:t>
            </a:r>
            <a:r>
              <a:rPr lang="ru-RU" sz="2050" dirty="0" err="1" smtClean="0">
                <a:latin typeface="Arial Narrow" pitchFamily="34" charset="0"/>
              </a:rPr>
              <a:t>Прав-ва</a:t>
            </a:r>
            <a:r>
              <a:rPr lang="ru-RU" sz="2050" dirty="0" smtClean="0">
                <a:latin typeface="Arial Narrow" pitchFamily="34" charset="0"/>
              </a:rPr>
              <a:t> № 491 от 13.08.2006 г.).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050" b="1" dirty="0" smtClean="0">
                <a:latin typeface="Arial Narrow" pitchFamily="34" charset="0"/>
              </a:rPr>
              <a:t>Плата должна быть установлена </a:t>
            </a:r>
            <a:r>
              <a:rPr lang="ru-RU" sz="2050" b="1" u="sng" dirty="0" smtClean="0">
                <a:solidFill>
                  <a:srgbClr val="C00000"/>
                </a:solidFill>
                <a:latin typeface="Arial Narrow" pitchFamily="34" charset="0"/>
              </a:rPr>
              <a:t>с учетом минимального перечня</a:t>
            </a:r>
            <a:r>
              <a:rPr lang="ru-RU" sz="205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05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en-US" sz="205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050" b="1" dirty="0" smtClean="0">
                <a:latin typeface="Arial Narrow" pitchFamily="34" charset="0"/>
              </a:rPr>
              <a:t>работ и услуг по содержанию МКД </a:t>
            </a:r>
            <a:br>
              <a:rPr lang="ru-RU" sz="2050" b="1" dirty="0" smtClean="0">
                <a:latin typeface="Arial Narrow" pitchFamily="34" charset="0"/>
              </a:rPr>
            </a:br>
            <a:r>
              <a:rPr lang="ru-RU" sz="2050" dirty="0" smtClean="0">
                <a:latin typeface="Arial Narrow" pitchFamily="34" charset="0"/>
              </a:rPr>
              <a:t>(п.1.2 ст.161 ЖК РФ</a:t>
            </a:r>
            <a:r>
              <a:rPr lang="en-US" sz="2050" dirty="0" smtClean="0">
                <a:latin typeface="Arial Narrow" pitchFamily="34" charset="0"/>
              </a:rPr>
              <a:t>,</a:t>
            </a:r>
            <a:r>
              <a:rPr lang="ru-RU" sz="2050" dirty="0" smtClean="0">
                <a:latin typeface="Arial Narrow" pitchFamily="34" charset="0"/>
              </a:rPr>
              <a:t> пост. Прав-</a:t>
            </a:r>
            <a:r>
              <a:rPr lang="ru-RU" sz="2050" dirty="0" err="1" smtClean="0">
                <a:latin typeface="Arial Narrow" pitchFamily="34" charset="0"/>
              </a:rPr>
              <a:t>ва</a:t>
            </a:r>
            <a:r>
              <a:rPr lang="ru-RU" sz="2050" dirty="0" smtClean="0">
                <a:latin typeface="Arial Narrow" pitchFamily="34" charset="0"/>
              </a:rPr>
              <a:t> № 290 от 03.04.2013 г.).</a:t>
            </a:r>
          </a:p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УО в большей степени зависит либо от собственников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,</a:t>
            </a:r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 либо от органов власти</a:t>
            </a:r>
            <a:endParaRPr lang="ru-RU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chemeClr val="bg1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chemeClr val="bg1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528388"/>
            <a:ext cx="2133600" cy="273050"/>
          </a:xfrm>
          <a:noFill/>
        </p:spPr>
        <p:txBody>
          <a:bodyPr/>
          <a:lstStyle/>
          <a:p>
            <a:fld id="{FC9EA619-08A7-4A89-9B05-35FA626706AA}" type="slidenum">
              <a:rPr lang="ru-RU" smtClean="0">
                <a:solidFill>
                  <a:schemeClr val="bg1"/>
                </a:solidFill>
                <a:cs typeface="Calibri" pitchFamily="34" charset="0"/>
              </a:rPr>
              <a:pPr/>
              <a:t>10</a:t>
            </a:fld>
            <a:endParaRPr lang="ru-RU" dirty="0" smtClean="0">
              <a:solidFill>
                <a:schemeClr val="bg1"/>
              </a:solidFill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3999" cy="954107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4625"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Предмет лицензионного контроля – выполнение лицензионных требований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3380" y="1563551"/>
            <a:ext cx="7857241" cy="458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500"/>
              </a:spcAft>
            </a:pPr>
            <a:r>
              <a:rPr lang="ru-RU" sz="2400" b="1" dirty="0" smtClean="0">
                <a:latin typeface="Calibri" pitchFamily="34" charset="0"/>
              </a:rPr>
              <a:t>Расширено право органов жилищного контроля и надзора на проведение внеплановых проверок (ч.3 статьи 196 ЖК РФ) – по основаниям</a:t>
            </a:r>
            <a:r>
              <a:rPr lang="en-US" sz="2400" b="1" dirty="0" smtClean="0">
                <a:latin typeface="Calibri" pitchFamily="34" charset="0"/>
              </a:rPr>
              <a:t>,</a:t>
            </a:r>
            <a:r>
              <a:rPr lang="ru-RU" sz="2400" b="1" dirty="0" smtClean="0">
                <a:latin typeface="Calibri" pitchFamily="34" charset="0"/>
              </a:rPr>
              <a:t> предусмотренным п.1, 4 и 5 статьи 19 Федерального закона № 99-ФЗ </a:t>
            </a:r>
            <a:br>
              <a:rPr lang="ru-RU" sz="2400" b="1" dirty="0" smtClean="0">
                <a:latin typeface="Calibri" pitchFamily="34" charset="0"/>
              </a:rPr>
            </a:br>
            <a:r>
              <a:rPr lang="ru-RU" sz="2400" b="1" dirty="0" smtClean="0">
                <a:latin typeface="Calibri" pitchFamily="34" charset="0"/>
              </a:rPr>
              <a:t>от 04.05.2011 г. «О лицензировании отдельных видов деятельности»</a:t>
            </a:r>
            <a:r>
              <a:rPr lang="en-US" sz="2400" b="1" dirty="0" smtClean="0">
                <a:latin typeface="Calibri" pitchFamily="34" charset="0"/>
              </a:rPr>
              <a:t>:</a:t>
            </a:r>
          </a:p>
          <a:p>
            <a:pPr indent="358775" algn="just">
              <a:spcAft>
                <a:spcPts val="50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</a:rPr>
              <a:t>5.</a:t>
            </a:r>
            <a:r>
              <a:rPr lang="ru-RU" sz="2400" b="1" i="1" dirty="0" smtClean="0">
                <a:latin typeface="Calibri" pitchFamily="34" charset="0"/>
              </a:rPr>
              <a:t> Обращения и заявления граждан</a:t>
            </a:r>
            <a:r>
              <a:rPr lang="en-US" sz="2400" b="1" i="1" dirty="0" smtClean="0">
                <a:latin typeface="Calibri" pitchFamily="34" charset="0"/>
              </a:rPr>
              <a:t>,</a:t>
            </a:r>
            <a:r>
              <a:rPr lang="ru-RU" sz="2400" b="1" i="1" dirty="0" smtClean="0">
                <a:latin typeface="Calibri" pitchFamily="34" charset="0"/>
              </a:rPr>
              <a:t> юр</a:t>
            </a:r>
            <a:r>
              <a:rPr lang="en-US" sz="2400" b="1" i="1" dirty="0" smtClean="0">
                <a:latin typeface="Calibri" pitchFamily="34" charset="0"/>
              </a:rPr>
              <a:t>.</a:t>
            </a:r>
            <a:r>
              <a:rPr lang="ru-RU" sz="2400" b="1" i="1" dirty="0" smtClean="0">
                <a:latin typeface="Calibri" pitchFamily="34" charset="0"/>
              </a:rPr>
              <a:t>лиц</a:t>
            </a:r>
            <a:r>
              <a:rPr lang="en-US" sz="2400" b="1" i="1" dirty="0" smtClean="0">
                <a:latin typeface="Calibri" pitchFamily="34" charset="0"/>
              </a:rPr>
              <a:t>,</a:t>
            </a:r>
            <a:r>
              <a:rPr lang="ru-RU" sz="2400" b="1" i="1" dirty="0" smtClean="0">
                <a:latin typeface="Calibri" pitchFamily="34" charset="0"/>
              </a:rPr>
              <a:t> информации от органов власти</a:t>
            </a:r>
            <a:r>
              <a:rPr lang="en-US" sz="2400" b="1" i="1" dirty="0" smtClean="0">
                <a:latin typeface="Calibri" pitchFamily="34" charset="0"/>
              </a:rPr>
              <a:t>,</a:t>
            </a:r>
            <a:r>
              <a:rPr lang="ru-RU" sz="2400" b="1" i="1" dirty="0" smtClean="0">
                <a:latin typeface="Calibri" pitchFamily="34" charset="0"/>
              </a:rPr>
              <a:t> ОМС</a:t>
            </a:r>
            <a:r>
              <a:rPr lang="en-US" sz="2400" b="1" i="1" dirty="0" smtClean="0">
                <a:latin typeface="Calibri" pitchFamily="34" charset="0"/>
              </a:rPr>
              <a:t>,</a:t>
            </a:r>
            <a:r>
              <a:rPr lang="ru-RU" sz="2400" b="1" i="1" dirty="0" smtClean="0">
                <a:latin typeface="Calibri" pitchFamily="34" charset="0"/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  <a:latin typeface="Calibri" pitchFamily="34" charset="0"/>
              </a:rPr>
              <a:t>СМИ</a:t>
            </a:r>
            <a:r>
              <a:rPr lang="ru-RU" sz="2400" b="1" i="1" dirty="0" smtClean="0">
                <a:latin typeface="Calibri" pitchFamily="34" charset="0"/>
              </a:rPr>
              <a:t> </a:t>
            </a:r>
            <a:r>
              <a:rPr lang="ru-RU" sz="2400" b="1" i="1" u="sng" dirty="0" smtClean="0">
                <a:latin typeface="Calibri" pitchFamily="34" charset="0"/>
              </a:rPr>
              <a:t>о фактах нарушений лицензиатом лицензионных требований </a:t>
            </a:r>
            <a:r>
              <a:rPr lang="ru-RU" sz="2400" b="1" i="1" dirty="0" smtClean="0">
                <a:latin typeface="Calibri" pitchFamily="34" charset="0"/>
              </a:rPr>
              <a:t>проводится </a:t>
            </a:r>
            <a:r>
              <a:rPr lang="ru-RU" sz="2400" b="1" i="1" u="sng" dirty="0" smtClean="0">
                <a:solidFill>
                  <a:srgbClr val="FF0000"/>
                </a:solidFill>
                <a:latin typeface="Calibri" pitchFamily="34" charset="0"/>
              </a:rPr>
              <a:t>без согласования с органами прокуратуры и без предварительного уведомления лицензиата о проведении внеплановой проверки.</a:t>
            </a: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FFFFAB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rgbClr val="FFFFAB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rgbClr val="FFFFAB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rgbClr val="FFFFAB"/>
              </a:solidFill>
              <a:latin typeface="Calibri" pitchFamily="34" charset="0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72692" y="6547242"/>
            <a:ext cx="2133600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>
                <a:solidFill>
                  <a:srgbClr val="FFFFAB"/>
                </a:solidFill>
              </a:rPr>
              <a:pPr/>
              <a:t>11</a:t>
            </a:fld>
            <a:endParaRPr lang="ru-RU" dirty="0" smtClean="0">
              <a:solidFill>
                <a:srgbClr val="FFFFAB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0" y="9424"/>
            <a:ext cx="9144000" cy="11695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ru-RU" sz="1200" b="1" dirty="0" smtClean="0">
              <a:solidFill>
                <a:srgbClr val="002060"/>
              </a:solidFill>
              <a:latin typeface="a_AlbionicNr" pitchFamily="34" charset="-52"/>
              <a:cs typeface="Calibri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9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Документы</a:t>
            </a:r>
            <a:r>
              <a:rPr lang="en-US" sz="29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,</a:t>
            </a:r>
            <a:r>
              <a:rPr lang="ru-RU" sz="29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 устанавливающие требования к</a:t>
            </a:r>
            <a:br>
              <a:rPr lang="ru-RU" sz="29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</a:br>
            <a:r>
              <a:rPr lang="ru-RU" sz="29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содержанию и управлению ОИ МКД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0307" y="1520087"/>
            <a:ext cx="805927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latin typeface="Calibri" pitchFamily="34" charset="0"/>
              </a:rPr>
              <a:t>Правила осуществления деятельности по управлению многоквартирными домами</a:t>
            </a:r>
            <a:r>
              <a:rPr lang="en-US" sz="2000" b="1" dirty="0" smtClean="0">
                <a:latin typeface="Calibri" pitchFamily="34" charset="0"/>
              </a:rPr>
              <a:t>,</a:t>
            </a:r>
            <a:r>
              <a:rPr lang="ru-RU" sz="2000" b="1" dirty="0" smtClean="0">
                <a:latin typeface="Calibri" pitchFamily="34" charset="0"/>
              </a:rPr>
              <a:t> раздел </a:t>
            </a:r>
            <a:r>
              <a:rPr lang="en-US" sz="2000" b="1" dirty="0" smtClean="0">
                <a:latin typeface="Calibri" pitchFamily="34" charset="0"/>
              </a:rPr>
              <a:t>III</a:t>
            </a:r>
            <a:r>
              <a:rPr lang="ru-RU" sz="2000" b="1" dirty="0" smtClean="0">
                <a:latin typeface="Calibri" pitchFamily="34" charset="0"/>
              </a:rPr>
              <a:t> (416ПП от 15.05.2013 г.).</a:t>
            </a:r>
          </a:p>
          <a:p>
            <a:pPr marL="541338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</a:rPr>
              <a:t>Правила содержания ОИ в МКД (491ПП от 13.08.2006 г.).</a:t>
            </a:r>
          </a:p>
          <a:p>
            <a:pPr marL="541338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latin typeface="Calibri" pitchFamily="34" charset="0"/>
              </a:rPr>
              <a:t>Минимальный перечень услуг и работ</a:t>
            </a:r>
            <a:r>
              <a:rPr lang="en-US" sz="2000" b="1" dirty="0" smtClean="0">
                <a:latin typeface="Calibri" pitchFamily="34" charset="0"/>
              </a:rPr>
              <a:t>,</a:t>
            </a:r>
            <a:r>
              <a:rPr lang="ru-RU" sz="2000" b="1" dirty="0" smtClean="0">
                <a:latin typeface="Calibri" pitchFamily="34" charset="0"/>
              </a:rPr>
              <a:t> необходимых для обеспечения надлежащего содержания ОИ в МКД (290ПП от 03.04.2013 г.).</a:t>
            </a:r>
          </a:p>
          <a:p>
            <a:pPr marL="541338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latin typeface="Calibri" pitchFamily="34" charset="0"/>
              </a:rPr>
              <a:t>Технические регламенты.</a:t>
            </a:r>
          </a:p>
          <a:p>
            <a:pPr marL="541338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Правила и нормы технической эксплуатации </a:t>
            </a:r>
            <a:r>
              <a:rPr lang="ru-RU" sz="2000" b="1" u="sng" dirty="0" smtClean="0">
                <a:solidFill>
                  <a:srgbClr val="C00000"/>
                </a:solidFill>
                <a:latin typeface="Calibri" pitchFamily="34" charset="0"/>
              </a:rPr>
              <a:t>жилищного фонда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(пост. Госстроя России от 27.09.2003 г. № 170)???</a:t>
            </a:r>
          </a:p>
          <a:p>
            <a:pPr marL="541338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Методические рекомендации по организации и проведению ТР жилищного фонда всех форм собственности (приказ Госстроя России от 30.12.1999 г. № 170)???</a:t>
            </a:r>
            <a:endParaRPr lang="ru-RU" sz="20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FFFFAB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rgbClr val="FFFFAB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rgbClr val="FFFFAB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rgbClr val="FFFFAB"/>
              </a:solidFill>
              <a:latin typeface="Calibri" pitchFamily="34" charset="0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72692" y="6547242"/>
            <a:ext cx="2133600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>
                <a:solidFill>
                  <a:srgbClr val="FFFFAB"/>
                </a:solidFill>
              </a:rPr>
              <a:pPr/>
              <a:t>12</a:t>
            </a:fld>
            <a:endParaRPr lang="ru-RU" dirty="0" smtClean="0">
              <a:solidFill>
                <a:srgbClr val="FFFFAB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-30777"/>
            <a:ext cx="9143999" cy="892552"/>
          </a:xfrm>
          <a:prstGeom prst="rect">
            <a:avLst/>
          </a:prstGeom>
          <a:solidFill>
            <a:srgbClr val="FFFFAB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Система содержания общего имущества собственников помещений МКД</a:t>
            </a:r>
            <a:endParaRPr lang="ru-RU" sz="1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21642" y="2334637"/>
            <a:ext cx="2980175" cy="23852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600000"/>
                </a:solidFill>
                <a:latin typeface="+mj-lt"/>
              </a:rPr>
              <a:t>?</a:t>
            </a:r>
          </a:p>
          <a:p>
            <a:pPr algn="ctr"/>
            <a:r>
              <a:rPr lang="ru-RU" sz="1300" b="1" i="1" dirty="0" smtClean="0">
                <a:solidFill>
                  <a:srgbClr val="FF0000"/>
                </a:solidFill>
                <a:latin typeface="+mj-lt"/>
              </a:rPr>
              <a:t>Определяется с учетом</a:t>
            </a:r>
            <a:br>
              <a:rPr lang="ru-RU" sz="1300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sz="1300" b="1" i="1" dirty="0" smtClean="0">
                <a:solidFill>
                  <a:srgbClr val="FF0000"/>
                </a:solidFill>
                <a:latin typeface="+mj-lt"/>
              </a:rPr>
              <a:t>требований, установленных</a:t>
            </a:r>
            <a:br>
              <a:rPr lang="ru-RU" sz="1300" b="1" i="1" dirty="0" smtClean="0">
                <a:solidFill>
                  <a:srgbClr val="FF0000"/>
                </a:solidFill>
                <a:latin typeface="+mj-lt"/>
              </a:rPr>
            </a:br>
            <a:r>
              <a:rPr lang="ru-RU" sz="1300" b="1" i="1" dirty="0" smtClean="0">
                <a:solidFill>
                  <a:srgbClr val="FF0000"/>
                </a:solidFill>
                <a:latin typeface="+mj-lt"/>
              </a:rPr>
              <a:t>законодательством РФ</a:t>
            </a:r>
            <a:r>
              <a:rPr lang="en-US" sz="1300" b="1" i="1" dirty="0" smtClean="0">
                <a:solidFill>
                  <a:srgbClr val="FF0000"/>
                </a:solidFill>
                <a:latin typeface="+mj-lt"/>
              </a:rPr>
              <a:t>,</a:t>
            </a:r>
            <a:r>
              <a:rPr lang="ru-RU" sz="1300" b="1" i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ru-RU" sz="1300" b="1" i="1" dirty="0" smtClean="0">
                <a:solidFill>
                  <a:srgbClr val="FF0000"/>
                </a:solidFill>
                <a:latin typeface="+mj-lt"/>
              </a:rPr>
              <a:t>но они есть только по лифтам!</a:t>
            </a:r>
          </a:p>
          <a:p>
            <a:pPr algn="ctr"/>
            <a:r>
              <a:rPr lang="ru-RU" sz="1300" b="1" i="1" dirty="0" smtClean="0">
                <a:solidFill>
                  <a:srgbClr val="FF0000"/>
                </a:solidFill>
                <a:latin typeface="+mj-lt"/>
              </a:rPr>
              <a:t>Без легитимного документа</a:t>
            </a:r>
            <a:r>
              <a:rPr lang="en-US" sz="1300" b="1" i="1" dirty="0" smtClean="0">
                <a:solidFill>
                  <a:srgbClr val="FF0000"/>
                </a:solidFill>
                <a:latin typeface="+mj-lt"/>
              </a:rPr>
              <a:t>,</a:t>
            </a:r>
            <a:r>
              <a:rPr lang="ru-RU" sz="1300" b="1" i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ru-RU" sz="1300" b="1" i="1" dirty="0" smtClean="0">
                <a:solidFill>
                  <a:srgbClr val="FF0000"/>
                </a:solidFill>
                <a:latin typeface="+mj-lt"/>
              </a:rPr>
              <a:t>который устанавливает </a:t>
            </a:r>
          </a:p>
          <a:p>
            <a:pPr algn="ctr"/>
            <a:r>
              <a:rPr lang="ru-RU" sz="1300" b="1" i="1" dirty="0" smtClean="0">
                <a:solidFill>
                  <a:srgbClr val="FF0000"/>
                </a:solidFill>
                <a:latin typeface="+mj-lt"/>
              </a:rPr>
              <a:t>периодичность всех работ</a:t>
            </a:r>
            <a:r>
              <a:rPr lang="en-US" sz="1300" b="1" i="1" dirty="0" smtClean="0">
                <a:solidFill>
                  <a:srgbClr val="FF0000"/>
                </a:solidFill>
                <a:latin typeface="+mj-lt"/>
              </a:rPr>
              <a:t>,</a:t>
            </a:r>
            <a:r>
              <a:rPr lang="ru-RU" sz="1300" b="1" i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ru-RU" sz="1300" b="1" i="1" dirty="0" smtClean="0">
                <a:solidFill>
                  <a:srgbClr val="FF0000"/>
                </a:solidFill>
                <a:latin typeface="+mj-lt"/>
              </a:rPr>
              <a:t>предусмотренных </a:t>
            </a:r>
          </a:p>
          <a:p>
            <a:pPr algn="ctr"/>
            <a:r>
              <a:rPr lang="ru-RU" sz="1300" b="1" i="1" dirty="0" smtClean="0">
                <a:solidFill>
                  <a:srgbClr val="FF0000"/>
                </a:solidFill>
                <a:latin typeface="+mj-lt"/>
              </a:rPr>
              <a:t>Минимальным перечнем</a:t>
            </a:r>
            <a:r>
              <a:rPr lang="en-US" sz="1300" b="1" i="1" dirty="0" smtClean="0">
                <a:solidFill>
                  <a:srgbClr val="FF0000"/>
                </a:solidFill>
                <a:latin typeface="+mj-lt"/>
              </a:rPr>
              <a:t>,</a:t>
            </a:r>
            <a:endParaRPr lang="ru-RU" sz="1300" b="1" i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1300" b="1" i="1" dirty="0" smtClean="0">
                <a:solidFill>
                  <a:srgbClr val="FF0000"/>
                </a:solidFill>
                <a:latin typeface="+mj-lt"/>
              </a:rPr>
              <a:t>этот перечень недееспособен.</a:t>
            </a:r>
            <a:endParaRPr lang="ru-RU" sz="13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latin typeface="Calibri" pitchFamily="34" charset="0"/>
              </a:rPr>
              <a:t>www.cnis.ru</a:t>
            </a:r>
            <a:endParaRPr lang="ru-RU" sz="1300" b="1" dirty="0">
              <a:latin typeface="Calibri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968137" y="1006762"/>
            <a:ext cx="4262429" cy="5305499"/>
            <a:chOff x="1968137" y="1006762"/>
            <a:chExt cx="4262429" cy="5305499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979578" y="1006762"/>
              <a:ext cx="4250988" cy="558000"/>
            </a:xfrm>
            <a:prstGeom prst="roundRect">
              <a:avLst/>
            </a:prstGeom>
            <a:solidFill>
              <a:srgbClr val="CCFF99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</a:rPr>
                <a:t>Проведение осмотров технического состояния ОИ МКД</a:t>
              </a:r>
              <a:endParaRPr lang="ru-RU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979578" y="1798012"/>
              <a:ext cx="4250988" cy="558000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</a:rPr>
                <a:t>Выявление дефектов (АКТ) и определение объемов работ по ТР</a:t>
              </a:r>
              <a:endParaRPr lang="ru-RU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979578" y="2589262"/>
              <a:ext cx="4250988" cy="558000"/>
            </a:xfrm>
            <a:prstGeom prst="roundRect">
              <a:avLst/>
            </a:prstGeom>
            <a:solidFill>
              <a:srgbClr val="CCFF99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rgbClr val="FF0000"/>
                  </a:solidFill>
                </a:rPr>
                <a:t>Периодичность выполнения работ по содержанию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1968137" y="3380512"/>
              <a:ext cx="4262429" cy="558000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</a:rPr>
                <a:t>Составление плана работ по МКД. </a:t>
              </a:r>
              <a:br>
                <a:rPr lang="ru-RU" sz="1500" b="1" dirty="0" smtClean="0">
                  <a:solidFill>
                    <a:schemeClr val="tx1"/>
                  </a:solidFill>
                </a:rPr>
              </a:br>
              <a:r>
                <a:rPr lang="ru-RU" sz="1500" b="1" dirty="0" smtClean="0">
                  <a:solidFill>
                    <a:schemeClr val="tx1"/>
                  </a:solidFill>
                </a:rPr>
                <a:t>Все работы</a:t>
              </a:r>
              <a:r>
                <a:rPr lang="en-US" sz="1500" b="1" dirty="0" smtClean="0">
                  <a:solidFill>
                    <a:schemeClr val="tx1"/>
                  </a:solidFill>
                </a:rPr>
                <a:t>,</a:t>
              </a:r>
              <a:r>
                <a:rPr lang="ru-RU" sz="1500" b="1" dirty="0" smtClean="0">
                  <a:solidFill>
                    <a:schemeClr val="tx1"/>
                  </a:solidFill>
                </a:rPr>
                <a:t> приоритетные работы</a:t>
              </a:r>
              <a:endParaRPr lang="ru-RU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1979578" y="4171762"/>
              <a:ext cx="4250988" cy="558000"/>
            </a:xfrm>
            <a:prstGeom prst="roundRect">
              <a:avLst/>
            </a:prstGeom>
            <a:solidFill>
              <a:srgbClr val="CCFF99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</a:rPr>
                <a:t>Утверждение плана работ на ОСС</a:t>
              </a:r>
              <a:endParaRPr lang="ru-RU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979578" y="4963012"/>
              <a:ext cx="4250988" cy="558000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</a:rPr>
                <a:t>Стоимость утверждается ОСС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или ОМС</a:t>
              </a:r>
              <a:r>
                <a:rPr lang="en-US" sz="1500" b="1" dirty="0" smtClean="0">
                  <a:solidFill>
                    <a:srgbClr val="FF0000"/>
                  </a:solidFill>
                </a:rPr>
                <a:t>,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 заключение ДУ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1979578" y="5754261"/>
              <a:ext cx="4250988" cy="558000"/>
            </a:xfrm>
            <a:prstGeom prst="roundRect">
              <a:avLst/>
            </a:prstGeom>
            <a:solidFill>
              <a:srgbClr val="CCFF99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</a:rPr>
                <a:t>Плата (платежный документ)</a:t>
              </a:r>
              <a:endParaRPr lang="ru-RU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Стрелка вниз 38"/>
            <p:cNvSpPr/>
            <p:nvPr/>
          </p:nvSpPr>
          <p:spPr>
            <a:xfrm>
              <a:off x="3813242" y="1601109"/>
              <a:ext cx="583660" cy="160556"/>
            </a:xfrm>
            <a:prstGeom prst="downArrow">
              <a:avLst/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3813242" y="2392359"/>
              <a:ext cx="583660" cy="160556"/>
            </a:xfrm>
            <a:prstGeom prst="downArrow">
              <a:avLst/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3813242" y="3183609"/>
              <a:ext cx="583660" cy="160556"/>
            </a:xfrm>
            <a:prstGeom prst="downArrow">
              <a:avLst/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низ 23"/>
            <p:cNvSpPr/>
            <p:nvPr/>
          </p:nvSpPr>
          <p:spPr>
            <a:xfrm>
              <a:off x="3813242" y="3974859"/>
              <a:ext cx="583660" cy="160556"/>
            </a:xfrm>
            <a:prstGeom prst="downArrow">
              <a:avLst/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низ 24"/>
            <p:cNvSpPr/>
            <p:nvPr/>
          </p:nvSpPr>
          <p:spPr>
            <a:xfrm>
              <a:off x="3813242" y="4766109"/>
              <a:ext cx="583660" cy="160556"/>
            </a:xfrm>
            <a:prstGeom prst="downArrow">
              <a:avLst/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низ 25"/>
            <p:cNvSpPr/>
            <p:nvPr/>
          </p:nvSpPr>
          <p:spPr>
            <a:xfrm>
              <a:off x="3813242" y="5557359"/>
              <a:ext cx="583660" cy="160556"/>
            </a:xfrm>
            <a:prstGeom prst="downArrow">
              <a:avLst/>
            </a:prstGeom>
            <a:solidFill>
              <a:srgbClr val="002060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chemeClr val="bg1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chemeClr val="bg1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528388"/>
            <a:ext cx="2133600" cy="273050"/>
          </a:xfrm>
          <a:noFill/>
        </p:spPr>
        <p:txBody>
          <a:bodyPr/>
          <a:lstStyle/>
          <a:p>
            <a:fld id="{FC9EA619-08A7-4A89-9B05-35FA626706AA}" type="slidenum">
              <a:rPr lang="ru-RU" smtClean="0">
                <a:solidFill>
                  <a:schemeClr val="bg1"/>
                </a:solidFill>
                <a:cs typeface="Calibri" pitchFamily="34" charset="0"/>
              </a:rPr>
              <a:pPr/>
              <a:t>14</a:t>
            </a:fld>
            <a:endParaRPr lang="ru-RU" dirty="0" smtClean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288" y="76663"/>
            <a:ext cx="805049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Narrow" pitchFamily="34" charset="0"/>
              </a:rPr>
              <a:t>Реальный заказчик работ — ГЖИ?</a:t>
            </a:r>
            <a:endParaRPr lang="ru-RU" sz="3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2696" y="829734"/>
            <a:ext cx="709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820000"/>
                </a:solidFill>
                <a:latin typeface="+mn-lt"/>
              </a:rPr>
              <a:t>Жизнеспособная система управления меняется на этапе </a:t>
            </a:r>
            <a:br>
              <a:rPr lang="ru-RU" sz="1800" b="1" i="1" dirty="0" smtClean="0">
                <a:solidFill>
                  <a:srgbClr val="820000"/>
                </a:solidFill>
                <a:latin typeface="+mn-lt"/>
              </a:rPr>
            </a:br>
            <a:r>
              <a:rPr lang="ru-RU" sz="1800" b="1" i="1" dirty="0" smtClean="0">
                <a:solidFill>
                  <a:srgbClr val="820000"/>
                </a:solidFill>
                <a:latin typeface="+mn-lt"/>
              </a:rPr>
              <a:t>лицензионного контроля.</a:t>
            </a:r>
            <a:endParaRPr lang="ru-RU" sz="1800" b="1" i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04732" y="1811866"/>
            <a:ext cx="905935" cy="51646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ГЖИ</a:t>
            </a:r>
            <a:endParaRPr lang="ru-RU" sz="1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60532" y="1811866"/>
            <a:ext cx="922867" cy="516467"/>
          </a:xfrm>
          <a:prstGeom prst="roundRect">
            <a:avLst/>
          </a:prstGeom>
          <a:solidFill>
            <a:srgbClr val="6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УО</a:t>
            </a:r>
            <a:endParaRPr lang="ru-RU" sz="18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986867" y="2040466"/>
            <a:ext cx="90593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51133" y="2040466"/>
            <a:ext cx="618067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11296" y="1786465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НЕ ВЫПОЛНИТЬ</a:t>
            </a:r>
            <a:b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ПРЕДПИСАНИЕ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97800" y="2345266"/>
            <a:ext cx="1075267" cy="448733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Лицензия</a:t>
            </a:r>
            <a:endParaRPr lang="ru-RU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840134" y="2302932"/>
            <a:ext cx="1066800" cy="5672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7840134" y="2302932"/>
            <a:ext cx="1066800" cy="5672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413500" y="2366433"/>
            <a:ext cx="0" cy="6223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760446" y="3031063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ВЫПОЛНИТЬ</a:t>
            </a:r>
            <a:b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ПРЕДПИСАНИЕ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19134" y="1667933"/>
            <a:ext cx="100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rgbClr val="002060"/>
                </a:solidFill>
                <a:latin typeface="Arial Narrow" pitchFamily="34" charset="0"/>
              </a:rPr>
              <a:t>предписание</a:t>
            </a:r>
            <a:endParaRPr lang="ru-RU" sz="12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4" name="Рисунок 53" descr="22877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8649" y="4080937"/>
            <a:ext cx="2185903" cy="1219200"/>
          </a:xfrm>
          <a:prstGeom prst="rect">
            <a:avLst/>
          </a:prstGeom>
        </p:spPr>
      </p:pic>
      <p:cxnSp>
        <p:nvCxnSpPr>
          <p:cNvPr id="56" name="Прямая со стрелкой 55"/>
          <p:cNvCxnSpPr/>
          <p:nvPr/>
        </p:nvCxnSpPr>
        <p:spPr>
          <a:xfrm>
            <a:off x="6612467" y="3623733"/>
            <a:ext cx="626533" cy="508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8183033" y="2878667"/>
            <a:ext cx="0" cy="1244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6200000">
            <a:off x="7828301" y="3371236"/>
            <a:ext cx="12116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1" dirty="0" smtClean="0">
                <a:solidFill>
                  <a:srgbClr val="002060"/>
                </a:solidFill>
                <a:latin typeface="Arial Narrow" pitchFamily="34" charset="0"/>
              </a:rPr>
              <a:t>в перспективе</a:t>
            </a:r>
            <a:endParaRPr lang="ru-RU" sz="13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2" name="Группа 64"/>
          <p:cNvGrpSpPr/>
          <p:nvPr/>
        </p:nvGrpSpPr>
        <p:grpSpPr>
          <a:xfrm>
            <a:off x="254000" y="5198536"/>
            <a:ext cx="6468534" cy="1422401"/>
            <a:chOff x="245533" y="5113866"/>
            <a:chExt cx="6468534" cy="1422401"/>
          </a:xfrm>
        </p:grpSpPr>
        <p:sp>
          <p:nvSpPr>
            <p:cNvPr id="49" name="TextBox 48"/>
            <p:cNvSpPr txBox="1"/>
            <p:nvPr/>
          </p:nvSpPr>
          <p:spPr>
            <a:xfrm>
              <a:off x="245533" y="5113866"/>
              <a:ext cx="6468534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C00000"/>
                  </a:solidFill>
                  <a:latin typeface="Arial Narrow" pitchFamily="34" charset="0"/>
                </a:rPr>
                <a:t>УПРАВЛЕНИЕ МКД — предпринимательская деятельность </a:t>
              </a:r>
              <a:r>
                <a:rPr lang="ru-RU" sz="1800" b="1" dirty="0" smtClean="0">
                  <a:solidFill>
                    <a:srgbClr val="C00000"/>
                  </a:solidFill>
                  <a:latin typeface="Arial Narrow" pitchFamily="34" charset="0"/>
                </a:rPr>
                <a:t/>
              </a:r>
              <a:br>
                <a:rPr lang="ru-RU" sz="1800" b="1" dirty="0" smtClean="0">
                  <a:solidFill>
                    <a:srgbClr val="C00000"/>
                  </a:solidFill>
                  <a:latin typeface="Arial Narrow" pitchFamily="34" charset="0"/>
                </a:rPr>
              </a:br>
              <a:r>
                <a:rPr lang="ru-RU" sz="1800" b="1" dirty="0" smtClean="0">
                  <a:solidFill>
                    <a:srgbClr val="C00000"/>
                  </a:solidFill>
                  <a:latin typeface="Arial Narrow" pitchFamily="34" charset="0"/>
                </a:rPr>
                <a:t>     </a:t>
              </a:r>
            </a:p>
            <a:p>
              <a:pPr algn="just"/>
              <a:r>
                <a:rPr lang="ru-RU" sz="1800" b="1" dirty="0" smtClean="0">
                  <a:solidFill>
                    <a:srgbClr val="C00000"/>
                  </a:solidFill>
                  <a:latin typeface="Arial Narrow" pitchFamily="34" charset="0"/>
                </a:rPr>
                <a:t>                                                                          или                              </a:t>
              </a:r>
              <a:r>
                <a:rPr lang="ru-RU" sz="2400" b="1" dirty="0" smtClean="0">
                  <a:solidFill>
                    <a:srgbClr val="C00000"/>
                  </a:solidFill>
                  <a:latin typeface="Arial Narrow" pitchFamily="34" charset="0"/>
                </a:rPr>
                <a:t>? </a:t>
              </a:r>
              <a:endParaRPr lang="ru-RU" sz="24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pic>
          <p:nvPicPr>
            <p:cNvPr id="64" name="Рисунок 63" descr="44624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7886" y="5357281"/>
              <a:ext cx="1571980" cy="1178986"/>
            </a:xfrm>
            <a:prstGeom prst="rect">
              <a:avLst/>
            </a:prstGeom>
          </p:spPr>
        </p:pic>
      </p:grpSp>
      <p:sp>
        <p:nvSpPr>
          <p:cNvPr id="66" name="TextBox 65"/>
          <p:cNvSpPr txBox="1"/>
          <p:nvPr/>
        </p:nvSpPr>
        <p:spPr>
          <a:xfrm>
            <a:off x="306450" y="3818466"/>
            <a:ext cx="371287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700" b="1" i="1" dirty="0" smtClean="0">
                <a:solidFill>
                  <a:srgbClr val="600000"/>
                </a:solidFill>
                <a:latin typeface="Arial Narrow" pitchFamily="34" charset="0"/>
              </a:rPr>
              <a:t>ЦУГЦВАНГ – положение, в котором </a:t>
            </a:r>
            <a:br>
              <a:rPr lang="ru-RU" sz="1700" b="1" i="1" dirty="0" smtClean="0">
                <a:solidFill>
                  <a:srgbClr val="600000"/>
                </a:solidFill>
                <a:latin typeface="Arial Narrow" pitchFamily="34" charset="0"/>
              </a:rPr>
            </a:br>
            <a:r>
              <a:rPr lang="ru-RU" sz="1700" b="1" i="1" dirty="0" smtClean="0">
                <a:solidFill>
                  <a:srgbClr val="600000"/>
                </a:solidFill>
                <a:latin typeface="Arial Narrow" pitchFamily="34" charset="0"/>
              </a:rPr>
              <a:t>любой ход игрока ведет к ухудшению </a:t>
            </a:r>
            <a:br>
              <a:rPr lang="ru-RU" sz="1700" b="1" i="1" dirty="0" smtClean="0">
                <a:solidFill>
                  <a:srgbClr val="600000"/>
                </a:solidFill>
                <a:latin typeface="Arial Narrow" pitchFamily="34" charset="0"/>
              </a:rPr>
            </a:br>
            <a:r>
              <a:rPr lang="ru-RU" sz="1700" b="1" i="1" dirty="0" smtClean="0">
                <a:solidFill>
                  <a:srgbClr val="600000"/>
                </a:solidFill>
                <a:latin typeface="Arial Narrow" pitchFamily="34" charset="0"/>
              </a:rPr>
              <a:t>его позиции</a:t>
            </a:r>
            <a:endParaRPr lang="ru-RU" sz="1700" b="1" i="1" dirty="0">
              <a:solidFill>
                <a:srgbClr val="600000"/>
              </a:solidFill>
              <a:latin typeface="Arial Narrow" pitchFamily="34" charset="0"/>
            </a:endParaRPr>
          </a:p>
        </p:txBody>
      </p:sp>
      <p:pic>
        <p:nvPicPr>
          <p:cNvPr id="67" name="Рисунок 66" descr="zugzwa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2266" y="1926442"/>
            <a:ext cx="1778001" cy="1739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653450" y="4047063"/>
            <a:ext cx="140134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 Narrow" pitchFamily="34" charset="0"/>
              </a:rPr>
              <a:t>«Карман» другого</a:t>
            </a:r>
            <a:br>
              <a:rPr lang="ru-RU" sz="13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 Narrow" pitchFamily="34" charset="0"/>
              </a:rPr>
              <a:t>собственника</a:t>
            </a:r>
            <a:br>
              <a:rPr lang="ru-RU" sz="13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 Narrow" pitchFamily="34" charset="0"/>
              </a:rPr>
              <a:t>=</a:t>
            </a:r>
            <a:br>
              <a:rPr lang="ru-RU" sz="13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 Narrow" pitchFamily="34" charset="0"/>
              </a:rPr>
              <a:t>Экономика </a:t>
            </a:r>
            <a:br>
              <a:rPr lang="ru-RU" sz="13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1300" b="1" dirty="0" smtClean="0">
                <a:solidFill>
                  <a:srgbClr val="002060"/>
                </a:solidFill>
                <a:latin typeface="Arial Narrow" pitchFamily="34" charset="0"/>
              </a:rPr>
              <a:t>другого МКД</a:t>
            </a:r>
            <a:endParaRPr lang="ru-RU" sz="13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0765"/>
            <a:ext cx="9144000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a_AlbionicNr" pitchFamily="34" charset="-52"/>
              </a:rPr>
              <a:t>УО в суде не удается доказать невозможность применения </a:t>
            </a:r>
          </a:p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a_AlbionicNr" pitchFamily="34" charset="-52"/>
              </a:rPr>
              <a:t>Правил и норм ТЭ в полном объеме 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8744" y="3904939"/>
            <a:ext cx="4305656" cy="17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lvl="0" indent="-358775" eaLnBrk="0" hangingPunct="0">
              <a:spcBef>
                <a:spcPts val="0"/>
              </a:spcBef>
              <a:spcAft>
                <a:spcPts val="500"/>
              </a:spcAft>
            </a:pPr>
            <a:r>
              <a:rPr kumimoji="0" lang="ru-RU" sz="19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 ДУ</a:t>
            </a:r>
            <a:r>
              <a:rPr kumimoji="0" lang="en-US" sz="19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900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hangingPunct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Перечень работ по содержанию ОИ</a:t>
            </a:r>
          </a:p>
          <a:p>
            <a:pPr marL="457200" lvl="0" indent="-457200" eaLnBrk="0" hangingPunct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Перечень КУ</a:t>
            </a:r>
          </a:p>
          <a:p>
            <a:pPr marL="457200" lvl="0" indent="-457200" eaLnBrk="0" hangingPunct="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Плата за содержание и ремонт  по каждому виду работ</a:t>
            </a: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chemeClr val="bg1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chemeClr val="bg1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528388"/>
            <a:ext cx="2133600" cy="273050"/>
          </a:xfrm>
          <a:noFill/>
        </p:spPr>
        <p:txBody>
          <a:bodyPr/>
          <a:lstStyle/>
          <a:p>
            <a:fld id="{FC9EA619-08A7-4A89-9B05-35FA626706AA}" type="slidenum">
              <a:rPr lang="ru-RU" smtClean="0">
                <a:solidFill>
                  <a:schemeClr val="bg1"/>
                </a:solidFill>
                <a:cs typeface="Calibri" pitchFamily="34" charset="0"/>
              </a:rPr>
              <a:pPr/>
              <a:t>15</a:t>
            </a:fld>
            <a:endParaRPr lang="ru-RU" dirty="0" smtClean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865" y="1344720"/>
            <a:ext cx="4671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Arial Narrow" pitchFamily="34" charset="0"/>
              </a:rPr>
              <a:t>ВЫХОДЫ ИЗ СЛОЖИВШЕЙСЯ СИТУАЦИИ:</a:t>
            </a:r>
            <a:endParaRPr lang="ru-RU" sz="2000" b="1" u="sng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8000" y="1816676"/>
            <a:ext cx="83904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1063" lvl="0" indent="-2151063">
              <a:spcBef>
                <a:spcPts val="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1.  ТАКТИЧЕСКИЙ → Обжалование предписаний ГЖИ и главного жилищного инспектора </a:t>
            </a:r>
          </a:p>
          <a:p>
            <a:pPr marL="2598738" lvl="0" indent="-2598738">
              <a:spcBef>
                <a:spcPts val="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2.  СТРАТЕГИЧЕСКИЙ → Нужна кардинальная смена предмета контроля ГЖИ.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5686" y="3029586"/>
            <a:ext cx="4020652" cy="400110"/>
          </a:xfrm>
          <a:prstGeom prst="rect">
            <a:avLst/>
          </a:prstGeom>
          <a:solidFill>
            <a:srgbClr val="FFCC66"/>
          </a:solidFill>
        </p:spPr>
        <p:txBody>
          <a:bodyPr wrap="none">
            <a:spAutoFit/>
          </a:bodyPr>
          <a:lstStyle/>
          <a:p>
            <a:pPr marL="358775" lvl="0" indent="-358775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ПРЕДМЕТ ПРОВЕРКИ –  ТОЛЬКО ДУ!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10112" y="4195857"/>
            <a:ext cx="430482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0"/>
              </a:spcBef>
              <a:spcAft>
                <a:spcPts val="1200"/>
              </a:spcAft>
            </a:pP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ВСЕ требования </a:t>
            </a:r>
            <a:b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к деятельности по управлению </a:t>
            </a:r>
            <a:b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МКД </a:t>
            </a:r>
            <a:r>
              <a:rPr lang="en-US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,</a:t>
            </a: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отраженные в НПА</a:t>
            </a:r>
            <a:r>
              <a:rPr lang="en-US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,</a:t>
            </a:r>
            <a: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  <a:br>
              <a:rPr lang="ru-RU" sz="19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900" b="1" u="sng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применительно к конкретному </a:t>
            </a:r>
            <a:br>
              <a:rPr lang="ru-RU" sz="1900" b="1" u="sng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1900" b="1" u="sng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дому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4902199" y="4219460"/>
            <a:ext cx="380999" cy="1507066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1212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42798"/>
            <a:ext cx="9144000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820000"/>
                </a:solidFill>
                <a:latin typeface="a_AlbionicNr" pitchFamily="34" charset="-52"/>
              </a:rPr>
              <a:t>Предложения ЦНИС по построению эффективной системы жилищного контроля</a:t>
            </a:r>
            <a:r>
              <a:rPr lang="en-US" sz="3000" b="1" dirty="0" smtClean="0">
                <a:solidFill>
                  <a:srgbClr val="820000"/>
                </a:solidFill>
                <a:latin typeface="a_AlbionicNr" pitchFamily="34" charset="-52"/>
              </a:rPr>
              <a:t>:</a:t>
            </a:r>
            <a:endParaRPr lang="ru-RU" sz="3000" dirty="0">
              <a:solidFill>
                <a:srgbClr val="820000"/>
              </a:solidFill>
              <a:latin typeface="a_AlbionicNr" pitchFamily="34" charset="-5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6720" y="1518077"/>
            <a:ext cx="83348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indent="-358775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Критерий </a:t>
            </a:r>
            <a:r>
              <a:rPr lang="ru-RU" sz="2200" dirty="0">
                <a:solidFill>
                  <a:srgbClr val="002060"/>
                </a:solidFill>
                <a:latin typeface="Arial Narrow" pitchFamily="34" charset="0"/>
              </a:rPr>
              <a:t>вынесения штрафов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 —  </a:t>
            </a: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</a:rPr>
              <a:t>отсутствие письменного </a:t>
            </a:r>
            <a:r>
              <a:rPr lang="ru-RU" sz="2200" b="1" dirty="0" smtClean="0">
                <a:solidFill>
                  <a:srgbClr val="002060"/>
                </a:solidFill>
                <a:latin typeface="Arial Narrow" pitchFamily="34" charset="0"/>
              </a:rPr>
              <a:t>ДУ </a:t>
            </a: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</a:rPr>
              <a:t>и не выполнение </a:t>
            </a:r>
            <a:r>
              <a:rPr lang="ru-RU" sz="2200" b="1" dirty="0" smtClean="0">
                <a:solidFill>
                  <a:srgbClr val="002060"/>
                </a:solidFill>
                <a:latin typeface="Arial Narrow" pitchFamily="34" charset="0"/>
              </a:rPr>
              <a:t>конкретных работ по ДУ </a:t>
            </a:r>
            <a:r>
              <a:rPr lang="ru-RU" sz="2200" b="1" u="sng" dirty="0" smtClean="0">
                <a:solidFill>
                  <a:srgbClr val="002060"/>
                </a:solidFill>
                <a:latin typeface="Arial Narrow" pitchFamily="34" charset="0"/>
              </a:rPr>
              <a:t>в установленные договором сроки.</a:t>
            </a:r>
          </a:p>
          <a:p>
            <a:pPr marL="358775" indent="-358775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Отмена </a:t>
            </a:r>
            <a:r>
              <a:rPr lang="ru-RU" sz="2200" dirty="0">
                <a:solidFill>
                  <a:srgbClr val="002060"/>
                </a:solidFill>
                <a:latin typeface="Arial Narrow" pitchFamily="34" charset="0"/>
              </a:rPr>
              <a:t>постановления Госстроя России  от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27.09.2003 г</a:t>
            </a:r>
            <a:r>
              <a:rPr lang="ru-RU" sz="2200" dirty="0">
                <a:solidFill>
                  <a:srgbClr val="002060"/>
                </a:solidFill>
                <a:latin typeface="Arial Narrow" pitchFamily="34" charset="0"/>
              </a:rPr>
              <a:t>. № 170 и подготовка новых «Правил и норм содержания многоквартирных домов».</a:t>
            </a:r>
          </a:p>
          <a:p>
            <a:pPr marL="358775" indent="-358775" eaLnBrk="0" hangingPunct="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  <a:latin typeface="Arial Narrow" pitchFamily="34" charset="0"/>
              </a:rPr>
              <a:t>Установление административной ответственности </a:t>
            </a: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</a:rPr>
              <a:t>органов публичной власти за установление платы по содержанию жилых помещений </a:t>
            </a:r>
            <a:r>
              <a:rPr lang="ru-RU" sz="2200" dirty="0">
                <a:solidFill>
                  <a:srgbClr val="002060"/>
                </a:solidFill>
                <a:latin typeface="Arial Narrow" pitchFamily="34" charset="0"/>
              </a:rPr>
              <a:t>не</a:t>
            </a: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Arial Narrow" pitchFamily="34" charset="0"/>
              </a:rPr>
              <a:t>в размере, обеспечивающем содержание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ОИ </a:t>
            </a:r>
            <a:r>
              <a:rPr lang="ru-RU" sz="2200" dirty="0">
                <a:solidFill>
                  <a:srgbClr val="002060"/>
                </a:solidFill>
                <a:latin typeface="Arial Narrow" pitchFamily="34" charset="0"/>
              </a:rPr>
              <a:t>в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</a:rPr>
              <a:t>МКД </a:t>
            </a:r>
            <a:r>
              <a:rPr lang="ru-RU" sz="2200" dirty="0">
                <a:solidFill>
                  <a:srgbClr val="002060"/>
                </a:solidFill>
                <a:latin typeface="Arial Narrow" pitchFamily="34" charset="0"/>
              </a:rPr>
              <a:t>в соответствии с требованиями законодательства </a:t>
            </a: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</a:rPr>
              <a:t>(статья 156 ЖК РФ</a:t>
            </a:r>
            <a:r>
              <a:rPr lang="ru-RU" sz="2200" b="1" dirty="0" smtClean="0">
                <a:solidFill>
                  <a:srgbClr val="002060"/>
                </a:solidFill>
                <a:latin typeface="Arial Narrow" pitchFamily="34" charset="0"/>
              </a:rPr>
              <a:t>).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chemeClr val="bg1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chemeClr val="bg1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528388"/>
            <a:ext cx="2133600" cy="273050"/>
          </a:xfrm>
          <a:noFill/>
        </p:spPr>
        <p:txBody>
          <a:bodyPr/>
          <a:lstStyle/>
          <a:p>
            <a:fld id="{FC9EA619-08A7-4A89-9B05-35FA626706AA}" type="slidenum">
              <a:rPr lang="ru-RU" smtClean="0">
                <a:solidFill>
                  <a:schemeClr val="bg1"/>
                </a:solidFill>
                <a:cs typeface="Calibri" pitchFamily="34" charset="0"/>
              </a:rPr>
              <a:pPr/>
              <a:t>16</a:t>
            </a:fld>
            <a:endParaRPr lang="ru-RU" dirty="0" smtClean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8859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0200" y="1728998"/>
            <a:ext cx="8534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indent="-355600" eaLnBrk="0" hangingPunct="0"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ru-RU" sz="2100" b="1" dirty="0" smtClean="0">
                <a:solidFill>
                  <a:srgbClr val="002060"/>
                </a:solidFill>
                <a:latin typeface="Arial Narrow" pitchFamily="34" charset="0"/>
              </a:rPr>
              <a:t>Определить базовые критерии оценки эффективности органов ГЖИ </a:t>
            </a:r>
            <a:r>
              <a:rPr lang="ru-RU" sz="2100" b="1" dirty="0" smtClean="0">
                <a:solidFill>
                  <a:srgbClr val="002060"/>
                </a:solidFill>
                <a:latin typeface="Arial Narrow" pitchFamily="34" charset="0"/>
              </a:rPr>
              <a:t/>
            </a:r>
            <a:br>
              <a:rPr lang="ru-RU" sz="21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Arial Narrow" pitchFamily="34" charset="0"/>
              </a:rPr>
              <a:t>как </a:t>
            </a:r>
            <a:r>
              <a:rPr lang="ru-RU" sz="2100" b="1" dirty="0" smtClean="0">
                <a:solidFill>
                  <a:srgbClr val="002060"/>
                </a:solidFill>
                <a:latin typeface="Arial Narrow" pitchFamily="34" charset="0"/>
              </a:rPr>
              <a:t>критерии, характеризующие</a:t>
            </a:r>
            <a:r>
              <a:rPr lang="en-US" sz="2100" b="1" dirty="0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  <a:endParaRPr lang="ru-RU" sz="21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804863" indent="-373063" eaLnBrk="0" hangingPunct="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</a:pPr>
            <a:r>
              <a:rPr lang="ru-RU" sz="2100" b="1" dirty="0" smtClean="0">
                <a:solidFill>
                  <a:srgbClr val="002060"/>
                </a:solidFill>
                <a:latin typeface="Arial Narrow" pitchFamily="34" charset="0"/>
              </a:rPr>
              <a:t>сохранность, безопасность  и комфортность проживания в многоквартирных домах, улучшение технического состояния МКД;</a:t>
            </a:r>
          </a:p>
          <a:p>
            <a:pPr marL="804863" indent="-373063" eaLnBrk="0" hangingPunct="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</a:pPr>
            <a:r>
              <a:rPr lang="ru-RU" sz="2100" b="1" dirty="0" smtClean="0">
                <a:solidFill>
                  <a:srgbClr val="002060"/>
                </a:solidFill>
                <a:latin typeface="Arial Narrow" pitchFamily="34" charset="0"/>
              </a:rPr>
              <a:t>100 % наличие в многоквартирных домах договоров управления, соответствующих целям и стандартам управления многоквартирными домами, </a:t>
            </a:r>
          </a:p>
          <a:p>
            <a:pPr marL="804863" indent="-355600" eaLnBrk="0" hangingPunct="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q"/>
            </a:pPr>
            <a:r>
              <a:rPr lang="ru-RU" sz="2100" dirty="0" smtClean="0">
                <a:solidFill>
                  <a:srgbClr val="C00000"/>
                </a:solidFill>
                <a:latin typeface="Arial Narrow" pitchFamily="34" charset="0"/>
              </a:rPr>
              <a:t>критерии, характеризующие финансово-экономическую организацию деятельности по осуществлению ГЖИ жилищного контроля (объем платежей в бюджеты бюджетной системы Российской Федерации и пр.).</a:t>
            </a:r>
            <a:endParaRPr kumimoji="0" lang="ru-RU" sz="21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chemeClr val="bg1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chemeClr val="bg1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528388"/>
            <a:ext cx="2133600" cy="273050"/>
          </a:xfrm>
          <a:noFill/>
        </p:spPr>
        <p:txBody>
          <a:bodyPr/>
          <a:lstStyle/>
          <a:p>
            <a:fld id="{FC9EA619-08A7-4A89-9B05-35FA626706AA}" type="slidenum">
              <a:rPr lang="ru-RU" smtClean="0">
                <a:solidFill>
                  <a:schemeClr val="bg1"/>
                </a:solidFill>
                <a:cs typeface="Calibri" pitchFamily="34" charset="0"/>
              </a:rPr>
              <a:pPr/>
              <a:t>17</a:t>
            </a:fld>
            <a:endParaRPr lang="ru-RU" dirty="0" smtClean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2798"/>
            <a:ext cx="9144000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820000"/>
                </a:solidFill>
                <a:latin typeface="a_AlbionicNr" pitchFamily="34" charset="-52"/>
              </a:rPr>
              <a:t>Предложения ЦНИС по построению эффективной системы жилищного контроля</a:t>
            </a:r>
            <a:r>
              <a:rPr lang="en-US" sz="3000" b="1" dirty="0" smtClean="0">
                <a:solidFill>
                  <a:srgbClr val="820000"/>
                </a:solidFill>
                <a:latin typeface="a_AlbionicNr" pitchFamily="34" charset="-52"/>
              </a:rPr>
              <a:t>:</a:t>
            </a:r>
            <a:endParaRPr lang="ru-RU" sz="3000" dirty="0">
              <a:solidFill>
                <a:srgbClr val="820000"/>
              </a:solidFill>
              <a:latin typeface="a_AlbionicNr" pitchFamily="34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09800" y="4868333"/>
            <a:ext cx="4868333" cy="1253067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209800" y="4868333"/>
            <a:ext cx="4868333" cy="1253067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53468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5850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20000"/>
                </a:solidFill>
                <a:latin typeface="a_AlbionicNr" pitchFamily="34" charset="-52"/>
              </a:rPr>
              <a:t>Предлагаемые изменения в законодательство по регулированию </a:t>
            </a:r>
            <a:br>
              <a:rPr lang="ru-RU" sz="2600" b="1" dirty="0" smtClean="0">
                <a:solidFill>
                  <a:srgbClr val="820000"/>
                </a:solidFill>
                <a:latin typeface="a_AlbionicNr" pitchFamily="34" charset="-52"/>
              </a:rPr>
            </a:br>
            <a:r>
              <a:rPr lang="ru-RU" sz="2600" b="1" dirty="0" smtClean="0">
                <a:solidFill>
                  <a:srgbClr val="820000"/>
                </a:solidFill>
                <a:latin typeface="a_AlbionicNr" pitchFamily="34" charset="-52"/>
              </a:rPr>
              <a:t>платы за содержание и ремонт жилых помещений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solidFill>
                  <a:srgbClr val="820000"/>
                </a:solidFill>
                <a:latin typeface="a_AlbionicNr" pitchFamily="34" charset="-52"/>
              </a:rPr>
              <a:t>(законопроект № 614698-6 внесен в Госдуму 0410.2014 г. </a:t>
            </a:r>
            <a:br>
              <a:rPr lang="ru-RU" sz="2000" dirty="0" smtClean="0">
                <a:solidFill>
                  <a:srgbClr val="820000"/>
                </a:solidFill>
                <a:latin typeface="a_AlbionicNr" pitchFamily="34" charset="-52"/>
              </a:rPr>
            </a:br>
            <a:r>
              <a:rPr lang="ru-RU" sz="2000" dirty="0" smtClean="0">
                <a:solidFill>
                  <a:srgbClr val="820000"/>
                </a:solidFill>
                <a:latin typeface="a_AlbionicNr" pitchFamily="34" charset="-52"/>
              </a:rPr>
              <a:t>Законодательным собранием Челябинской области)</a:t>
            </a:r>
            <a:endParaRPr lang="ru-RU" sz="2500" b="1" dirty="0">
              <a:solidFill>
                <a:srgbClr val="820000"/>
              </a:solidFill>
              <a:latin typeface="a_AlbionicNr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7669" y="1624524"/>
            <a:ext cx="1974715" cy="943583"/>
          </a:xfrm>
          <a:prstGeom prst="rect">
            <a:avLst/>
          </a:prstGeom>
          <a:solidFill>
            <a:srgbClr val="FFFFA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МИНСТРОЙ</a:t>
            </a:r>
          </a:p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Arial Narrow" pitchFamily="34" charset="0"/>
              </a:rPr>
              <a:t>нет полномочий</a:t>
            </a:r>
            <a:endParaRPr lang="ru-RU" sz="1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2384" y="1624524"/>
            <a:ext cx="5671225" cy="94358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Методические рекомендации по установлению предельной  (минимальной) платы </a:t>
            </a:r>
            <a:r>
              <a:rPr lang="ru-RU" sz="1700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(п.8</a:t>
            </a:r>
            <a:r>
              <a:rPr lang="ru-RU" sz="1700" i="1" baseline="30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6</a:t>
            </a:r>
            <a:r>
              <a:rPr lang="ru-RU" sz="1700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ст.13 ЖК РФ)</a:t>
            </a:r>
            <a:endParaRPr lang="ru-RU" sz="1700" i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7669" y="2889119"/>
            <a:ext cx="1974715" cy="1614792"/>
          </a:xfrm>
          <a:prstGeom prst="rect">
            <a:avLst/>
          </a:prstGeom>
          <a:solidFill>
            <a:srgbClr val="FFFFAB"/>
          </a:solidFill>
          <a:ln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СУБЪЕКТ РФ</a:t>
            </a:r>
            <a:endParaRPr lang="ru-RU" sz="17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2384" y="2889119"/>
            <a:ext cx="5671225" cy="1614792"/>
          </a:xfrm>
          <a:prstGeom prst="rect">
            <a:avLst/>
          </a:prstGeom>
          <a:solidFill>
            <a:schemeClr val="bg1"/>
          </a:solidFill>
          <a:ln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Методическое обеспечение установления предельной (минимальной) платы в соответствии с минимальным перечнем </a:t>
            </a:r>
            <a:r>
              <a:rPr lang="ru-RU" sz="1700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(п.16</a:t>
            </a:r>
            <a:r>
              <a:rPr lang="ru-RU" sz="1700" i="1" baseline="30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9</a:t>
            </a:r>
            <a:r>
              <a:rPr lang="ru-RU" sz="1700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ст.12 ЖК РФ)</a:t>
            </a:r>
          </a:p>
          <a:p>
            <a:endParaRPr lang="ru-RU" sz="17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Предельная (минимальная) плата </a:t>
            </a:r>
            <a:r>
              <a:rPr lang="ru-RU" sz="1700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(п.8</a:t>
            </a:r>
            <a:r>
              <a:rPr lang="ru-RU" sz="1700" i="1" baseline="30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6</a:t>
            </a:r>
            <a:r>
              <a:rPr lang="ru-RU" sz="1700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ст.13 ЖК РФ)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7669" y="4824925"/>
            <a:ext cx="1974715" cy="739301"/>
          </a:xfrm>
          <a:prstGeom prst="rect">
            <a:avLst/>
          </a:prstGeom>
          <a:solidFill>
            <a:srgbClr val="FFFFAB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УПРАВЛЯЮЩАЯ </a:t>
            </a:r>
            <a:b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ОРГАНИЗАЦИЯ</a:t>
            </a:r>
            <a:endParaRPr lang="ru-RU" sz="17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2384" y="4824925"/>
            <a:ext cx="5671225" cy="73930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4625"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предлагает собственникам</a:t>
            </a:r>
            <a:endParaRPr lang="ru-RU" sz="17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669" y="5564228"/>
            <a:ext cx="1974715" cy="739301"/>
          </a:xfrm>
          <a:prstGeom prst="rect">
            <a:avLst/>
          </a:prstGeom>
          <a:solidFill>
            <a:srgbClr val="FFFFAB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ОМС</a:t>
            </a:r>
            <a:endParaRPr lang="ru-RU" sz="17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72384" y="5564228"/>
            <a:ext cx="5671225" cy="73930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4625">
              <a:buFont typeface="Arial" pitchFamily="34" charset="0"/>
              <a:buChar char="•"/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устанавливает</a:t>
            </a:r>
            <a:endParaRPr lang="ru-RU" sz="17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49048" y="4824924"/>
            <a:ext cx="2694562" cy="147860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Плату не ниже предельной (минимальной) </a:t>
            </a:r>
            <a:b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платы, установленной </a:t>
            </a:r>
            <a:b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</a:b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субъектом РФ</a:t>
            </a:r>
            <a:endParaRPr lang="ru-RU" sz="17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813243" y="2607018"/>
            <a:ext cx="583659" cy="252918"/>
          </a:xfrm>
          <a:prstGeom prst="down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813243" y="4542823"/>
            <a:ext cx="583659" cy="252918"/>
          </a:xfrm>
          <a:prstGeom prst="down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72383" y="3842430"/>
            <a:ext cx="5680953" cy="0"/>
          </a:xfrm>
          <a:prstGeom prst="line">
            <a:avLst/>
          </a:prstGeom>
          <a:ln w="28575">
            <a:solidFill>
              <a:srgbClr val="6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37769" y="303502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3003" y="165369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FFFFAB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rgbClr val="FFFFAB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rgbClr val="FFFFAB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rgbClr val="FFFFAB"/>
              </a:solidFill>
              <a:latin typeface="Calibri" pitchFamily="34" charset="0"/>
            </a:endParaRP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72692" y="6547242"/>
            <a:ext cx="2133600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>
                <a:solidFill>
                  <a:srgbClr val="FFFFAB"/>
                </a:solidFill>
              </a:rPr>
              <a:pPr/>
              <a:t>18</a:t>
            </a:fld>
            <a:endParaRPr lang="ru-RU" dirty="0" smtClean="0">
              <a:solidFill>
                <a:srgbClr val="FFFFAB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554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820000"/>
                </a:solidFill>
                <a:latin typeface="a_AlbionicNr" pitchFamily="34" charset="-52"/>
              </a:rPr>
              <a:t>Предлагаемые изменения в законодательство по регулированию </a:t>
            </a:r>
            <a:br>
              <a:rPr lang="ru-RU" sz="2600" b="1" dirty="0" smtClean="0">
                <a:solidFill>
                  <a:srgbClr val="820000"/>
                </a:solidFill>
                <a:latin typeface="a_AlbionicNr" pitchFamily="34" charset="-52"/>
              </a:rPr>
            </a:br>
            <a:r>
              <a:rPr lang="ru-RU" sz="2600" b="1" dirty="0" smtClean="0">
                <a:solidFill>
                  <a:srgbClr val="820000"/>
                </a:solidFill>
                <a:latin typeface="a_AlbionicNr" pitchFamily="34" charset="-52"/>
              </a:rPr>
              <a:t>платы за содержание и ремонт жилых помещений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solidFill>
                  <a:srgbClr val="820000"/>
                </a:solidFill>
                <a:latin typeface="a_AlbionicNr" pitchFamily="34" charset="-52"/>
              </a:rPr>
              <a:t>(законопроект № 882030-6 </a:t>
            </a:r>
            <a:r>
              <a:rPr lang="ru-RU" sz="1800" dirty="0" smtClean="0">
                <a:solidFill>
                  <a:srgbClr val="820000"/>
                </a:solidFill>
                <a:latin typeface="a_AlbionicNr" pitchFamily="34" charset="-52"/>
              </a:rPr>
              <a:t>внесен в Госдуму 16.19.2015 г. </a:t>
            </a:r>
            <a:br>
              <a:rPr lang="ru-RU" sz="1800" dirty="0" smtClean="0">
                <a:solidFill>
                  <a:srgbClr val="820000"/>
                </a:solidFill>
                <a:latin typeface="a_AlbionicNr" pitchFamily="34" charset="-52"/>
              </a:rPr>
            </a:br>
            <a:r>
              <a:rPr lang="ru-RU" sz="1800" dirty="0" smtClean="0">
                <a:solidFill>
                  <a:srgbClr val="820000"/>
                </a:solidFill>
                <a:latin typeface="a_AlbionicNr" pitchFamily="34" charset="-52"/>
              </a:rPr>
              <a:t>«Справедливой Россией» в целях ограничения роста совокупного платежа граждан за ЖКУ)</a:t>
            </a:r>
            <a:endParaRPr lang="ru-RU" sz="1800" b="1" dirty="0">
              <a:solidFill>
                <a:srgbClr val="820000"/>
              </a:solidFill>
              <a:latin typeface="a_AlbionicNr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7669" y="1624524"/>
            <a:ext cx="1974715" cy="943583"/>
          </a:xfrm>
          <a:prstGeom prst="rect">
            <a:avLst/>
          </a:prstGeom>
          <a:solidFill>
            <a:srgbClr val="FFFFAB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МИНСТРОЙ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72384" y="1624524"/>
            <a:ext cx="5671225" cy="94358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Методические указания по установлению предельной  (минимальной) платы </a:t>
            </a:r>
            <a:r>
              <a:rPr lang="ru-RU" sz="1700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(п.8</a:t>
            </a:r>
            <a:r>
              <a:rPr lang="ru-RU" sz="1700" i="1" baseline="30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6</a:t>
            </a:r>
            <a:r>
              <a:rPr lang="ru-RU" sz="1700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ст.13 ЖК РФ)</a:t>
            </a:r>
            <a:endParaRPr lang="ru-RU" sz="1700" i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7669" y="2889119"/>
            <a:ext cx="1974715" cy="1614792"/>
          </a:xfrm>
          <a:prstGeom prst="rect">
            <a:avLst/>
          </a:prstGeom>
          <a:solidFill>
            <a:srgbClr val="FFFFAB"/>
          </a:solidFill>
          <a:ln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ПРАВИТЕЛЬСТВО РФ</a:t>
            </a:r>
            <a:r>
              <a:rPr lang="en-US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</a:t>
            </a:r>
            <a:endParaRPr lang="ru-RU" sz="1700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СУБЪЕКТ РФ</a:t>
            </a:r>
            <a:endParaRPr lang="ru-RU" sz="1700" b="1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2384" y="2889119"/>
            <a:ext cx="5671225" cy="1614792"/>
          </a:xfrm>
          <a:prstGeom prst="rect">
            <a:avLst/>
          </a:prstGeom>
          <a:solidFill>
            <a:schemeClr val="bg1"/>
          </a:solidFill>
          <a:ln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Установление предельных (максимальных) индексов изменения минимального размера платы по субъектам/муниципальным образованиям сроком на 1 год</a:t>
            </a:r>
            <a:endParaRPr lang="ru-RU" sz="1700" i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Закон субъекта по установлению минимального размера платы</a:t>
            </a:r>
            <a:endParaRPr lang="ru-RU" sz="1700" i="1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80252" y="4824923"/>
            <a:ext cx="7663358" cy="1623600"/>
            <a:chOff x="780252" y="4824923"/>
            <a:chExt cx="7663358" cy="16236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753530" y="4824923"/>
              <a:ext cx="5671225" cy="1623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174625">
                <a:buFont typeface="Arial" pitchFamily="34" charset="0"/>
                <a:buChar char="•"/>
              </a:pPr>
              <a:r>
                <a:rPr lang="ru-RU" sz="17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 устанавливает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0252" y="4824923"/>
              <a:ext cx="1974715" cy="1623600"/>
            </a:xfrm>
            <a:prstGeom prst="rect">
              <a:avLst/>
            </a:prstGeom>
            <a:solidFill>
              <a:srgbClr val="FFFFAB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700" b="1" dirty="0" smtClean="0">
                  <a:solidFill>
                    <a:schemeClr val="accent6">
                      <a:lumMod val="50000"/>
                    </a:schemeClr>
                  </a:solidFill>
                  <a:latin typeface="Arial Narrow" pitchFamily="34" charset="0"/>
                </a:rPr>
                <a:t>ОМС</a:t>
              </a:r>
              <a:endParaRPr lang="ru-RU" sz="17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892511" y="4824924"/>
              <a:ext cx="3551099" cy="1623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  <a:latin typeface="Arial Narrow" pitchFamily="34" charset="0"/>
                </a:rPr>
                <a:t>Плату исходя из Минимального перечня</a:t>
              </a:r>
              <a:r>
                <a:rPr lang="en-US" sz="1600" b="1" dirty="0" smtClean="0">
                  <a:solidFill>
                    <a:srgbClr val="FF0000"/>
                  </a:solidFill>
                  <a:latin typeface="Arial Narrow" pitchFamily="34" charset="0"/>
                </a:rPr>
                <a:t>,</a:t>
              </a:r>
              <a:r>
                <a:rPr lang="ru-RU" sz="1600" b="1" dirty="0" smtClean="0">
                  <a:solidFill>
                    <a:srgbClr val="FF0000"/>
                  </a:solidFill>
                  <a:latin typeface="Arial Narrow" pitchFamily="34" charset="0"/>
                </a:rPr>
                <a:t> в соответствии с Методическими указаниями в порядке, установленном  субъектом РФ с возможностью дифференциации по типу и этажности МКД</a:t>
              </a:r>
              <a:endParaRPr lang="ru-RU" sz="16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sp>
        <p:nvSpPr>
          <p:cNvPr id="17" name="Стрелка вниз 16"/>
          <p:cNvSpPr/>
          <p:nvPr/>
        </p:nvSpPr>
        <p:spPr>
          <a:xfrm>
            <a:off x="3813243" y="2607018"/>
            <a:ext cx="583659" cy="252918"/>
          </a:xfrm>
          <a:prstGeom prst="down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813243" y="4542823"/>
            <a:ext cx="583659" cy="252918"/>
          </a:xfrm>
          <a:prstGeom prst="downArrow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772383" y="3842430"/>
            <a:ext cx="5680953" cy="0"/>
          </a:xfrm>
          <a:prstGeom prst="line">
            <a:avLst/>
          </a:prstGeom>
          <a:ln w="28575">
            <a:solidFill>
              <a:srgbClr val="6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FFFFAB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rgbClr val="FFFFAB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rgbClr val="FFFFAB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rgbClr val="FFFFAB"/>
              </a:solidFill>
              <a:latin typeface="Calibri" pitchFamily="34" charset="0"/>
            </a:endParaRPr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72692" y="6547242"/>
            <a:ext cx="2133600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>
                <a:solidFill>
                  <a:srgbClr val="FFFFAB"/>
                </a:solidFill>
              </a:rPr>
              <a:pPr/>
              <a:t>19</a:t>
            </a:fld>
            <a:endParaRPr lang="ru-RU" dirty="0" smtClean="0">
              <a:solidFill>
                <a:srgbClr val="FFFFAB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chemeClr val="bg1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chemeClr val="bg1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528388"/>
            <a:ext cx="2133600" cy="273050"/>
          </a:xfrm>
          <a:noFill/>
        </p:spPr>
        <p:txBody>
          <a:bodyPr/>
          <a:lstStyle/>
          <a:p>
            <a:fld id="{FC9EA619-08A7-4A89-9B05-35FA626706AA}" type="slidenum">
              <a:rPr lang="ru-RU" smtClean="0">
                <a:solidFill>
                  <a:schemeClr val="bg1"/>
                </a:solidFill>
                <a:cs typeface="Calibri" pitchFamily="34" charset="0"/>
              </a:rPr>
              <a:pPr/>
              <a:t>2</a:t>
            </a:fld>
            <a:endParaRPr lang="ru-RU" dirty="0" smtClean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688" y="820245"/>
            <a:ext cx="8050491" cy="9541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СУЩЕСТВЕННОЕ ИЗМЕНЕНИЕ НОРМАТИВНОЙ БАЗЫ </a:t>
            </a:r>
            <a:b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 сфере управления МКД: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6141" y="1714951"/>
            <a:ext cx="69917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just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 появление </a:t>
            </a:r>
            <a:r>
              <a:rPr lang="ru-RU" sz="1800" b="1" u="sng" dirty="0" smtClean="0">
                <a:solidFill>
                  <a:srgbClr val="002060"/>
                </a:solidFill>
                <a:latin typeface="+mn-lt"/>
              </a:rPr>
              <a:t>так называемых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+mn-lt"/>
              </a:rPr>
              <a:t>общедомовых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800" b="1" u="sng" dirty="0" smtClean="0">
                <a:solidFill>
                  <a:srgbClr val="820000"/>
                </a:solidFill>
                <a:latin typeface="+mn-lt"/>
              </a:rPr>
              <a:t>НУЖД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(ОДН)</a:t>
            </a:r>
          </a:p>
          <a:p>
            <a:pPr marL="358775" indent="-358775" algn="just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 новый порядок финансирования и проведения КР</a:t>
            </a:r>
          </a:p>
          <a:p>
            <a:pPr marL="358775" indent="-358775" algn="just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 лицензирование деятельности УО</a:t>
            </a:r>
          </a:p>
          <a:p>
            <a:pPr marL="358775" indent="-358775" algn="just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…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 изменения в базовые Правила (354, 491, 306, 124)</a:t>
            </a:r>
          </a:p>
          <a:p>
            <a:pPr marL="358775" indent="-358775" algn="just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…</a:t>
            </a:r>
            <a:r>
              <a:rPr lang="ru-RU" sz="1800" b="1" dirty="0" smtClean="0">
                <a:solidFill>
                  <a:srgbClr val="002060"/>
                </a:solidFill>
                <a:latin typeface="+mn-lt"/>
              </a:rPr>
              <a:t>  Государственная информационная система ЖКХ  </a:t>
            </a:r>
          </a:p>
        </p:txBody>
      </p:sp>
      <p:grpSp>
        <p:nvGrpSpPr>
          <p:cNvPr id="2" name="Группа 29"/>
          <p:cNvGrpSpPr/>
          <p:nvPr/>
        </p:nvGrpSpPr>
        <p:grpSpPr>
          <a:xfrm>
            <a:off x="258234" y="5207000"/>
            <a:ext cx="8542867" cy="1210734"/>
            <a:chOff x="300567" y="5071533"/>
            <a:chExt cx="8542867" cy="1210734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00567" y="5071533"/>
              <a:ext cx="8542867" cy="1210734"/>
            </a:xfrm>
            <a:prstGeom prst="roundRect">
              <a:avLst/>
            </a:prstGeom>
            <a:solidFill>
              <a:srgbClr val="FFF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2"/>
            <p:cNvGrpSpPr/>
            <p:nvPr/>
          </p:nvGrpSpPr>
          <p:grpSpPr>
            <a:xfrm>
              <a:off x="554572" y="5173135"/>
              <a:ext cx="7975538" cy="1015663"/>
              <a:chOff x="554572" y="5113866"/>
              <a:chExt cx="7975538" cy="1015663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554572" y="5360087"/>
                <a:ext cx="18982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 smtClean="0">
                    <a:solidFill>
                      <a:srgbClr val="820000"/>
                    </a:solidFill>
                    <a:latin typeface="Arial Narrow" pitchFamily="34" charset="0"/>
                  </a:rPr>
                  <a:t>ПРОБЛЕМА</a:t>
                </a:r>
                <a:endParaRPr lang="ru-RU" sz="2800" b="1" dirty="0">
                  <a:solidFill>
                    <a:srgbClr val="82000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" name="Стрелка вправо 33"/>
              <p:cNvSpPr/>
              <p:nvPr/>
            </p:nvSpPr>
            <p:spPr>
              <a:xfrm>
                <a:off x="2561172" y="5308431"/>
                <a:ext cx="228600" cy="626533"/>
              </a:xfrm>
              <a:prstGeom prst="rightArrow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33706" y="5113866"/>
                <a:ext cx="559640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 Narrow" pitchFamily="34" charset="0"/>
                  </a:rPr>
                  <a:t>Отсутствует ключевое условие для эффективного </a:t>
                </a:r>
                <a:br>
                  <a:rPr lang="ru-RU" sz="2000" b="1" dirty="0" smtClean="0">
                    <a:latin typeface="Arial Narrow" pitchFamily="34" charset="0"/>
                  </a:rPr>
                </a:br>
                <a:r>
                  <a:rPr lang="ru-RU" sz="2000" b="1" dirty="0" smtClean="0">
                    <a:latin typeface="Arial Narrow" pitchFamily="34" charset="0"/>
                  </a:rPr>
                  <a:t>функционирования любой организации — </a:t>
                </a:r>
                <a:br>
                  <a:rPr lang="ru-RU" sz="2000" b="1" dirty="0" smtClean="0">
                    <a:latin typeface="Arial Narrow" pitchFamily="34" charset="0"/>
                  </a:rPr>
                </a:br>
                <a:r>
                  <a:rPr lang="ru-RU" sz="2000" b="1" u="sng" dirty="0" smtClean="0">
                    <a:solidFill>
                      <a:srgbClr val="C00000"/>
                    </a:solidFill>
                    <a:latin typeface="Arial Narrow" pitchFamily="34" charset="0"/>
                  </a:rPr>
                  <a:t>СТАБИЛЬНОЕ НОРМАТИВНОЕ РЕГУЛИРОВАНИЕ</a:t>
                </a:r>
                <a:endParaRPr lang="ru-RU" sz="2000" b="1" u="sng" dirty="0">
                  <a:solidFill>
                    <a:srgbClr val="C00000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1811597" y="4478866"/>
            <a:ext cx="5520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+mn-lt"/>
              </a:rPr>
              <a:t>Поток законодательных и нормативных новаций </a:t>
            </a:r>
            <a:br>
              <a:rPr lang="ru-RU" sz="16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+mn-lt"/>
              </a:rPr>
              <a:t>в жилищной сфере  не иссякает</a:t>
            </a:r>
            <a:endParaRPr lang="ru-RU" sz="1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7" name="Правая фигурная скобка 36"/>
          <p:cNvSpPr/>
          <p:nvPr/>
        </p:nvSpPr>
        <p:spPr>
          <a:xfrm rot="5400000">
            <a:off x="4478866" y="865717"/>
            <a:ext cx="186268" cy="70231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7"/>
          <p:cNvGrpSpPr/>
          <p:nvPr/>
        </p:nvGrpSpPr>
        <p:grpSpPr>
          <a:xfrm>
            <a:off x="1980600" y="110067"/>
            <a:ext cx="5182800" cy="516466"/>
            <a:chOff x="1938867" y="110067"/>
            <a:chExt cx="5182800" cy="516466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529667" y="110067"/>
              <a:ext cx="2592000" cy="5164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</a:rPr>
                <a:t>ЖК – 10 лет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938867" y="110067"/>
              <a:ext cx="2592000" cy="5164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2005-2015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FFFFAB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rgbClr val="FFFFAB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rgbClr val="FFFFAB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rgbClr val="FFFFAB"/>
              </a:solidFill>
              <a:latin typeface="Calibri" pitchFamily="34" charset="0"/>
            </a:endParaRPr>
          </a:p>
        </p:txBody>
      </p:sp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72692" y="6547242"/>
            <a:ext cx="2133600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>
                <a:solidFill>
                  <a:srgbClr val="FFFFAB"/>
                </a:solidFill>
              </a:rPr>
              <a:pPr/>
              <a:t>20</a:t>
            </a:fld>
            <a:endParaRPr lang="ru-RU" dirty="0" smtClean="0">
              <a:solidFill>
                <a:srgbClr val="FFFFA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3999" cy="954107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_AlbionicNr" pitchFamily="34" charset="-52"/>
              </a:rPr>
              <a:t>Общедомовые</a:t>
            </a:r>
            <a:r>
              <a:rPr lang="ru-RU" sz="2800" dirty="0" smtClean="0">
                <a:solidFill>
                  <a:srgbClr val="002060"/>
                </a:solidFill>
                <a:latin typeface="a_AlbionicNr" pitchFamily="34" charset="-52"/>
              </a:rPr>
              <a:t> нужды возвращаются в плату за содержание </a:t>
            </a:r>
            <a:br>
              <a:rPr lang="ru-RU" sz="2800" dirty="0" smtClean="0">
                <a:solidFill>
                  <a:srgbClr val="002060"/>
                </a:solidFill>
                <a:latin typeface="a_AlbionicNr" pitchFamily="34" charset="-52"/>
              </a:rPr>
            </a:br>
            <a:r>
              <a:rPr lang="ru-RU" sz="2800" dirty="0" smtClean="0">
                <a:solidFill>
                  <a:srgbClr val="002060"/>
                </a:solidFill>
                <a:latin typeface="a_AlbionicNr" pitchFamily="34" charset="-52"/>
              </a:rPr>
              <a:t>и ремонт жилых помещений</a:t>
            </a:r>
            <a:endParaRPr lang="ru-RU" sz="2800" dirty="0">
              <a:solidFill>
                <a:srgbClr val="002060"/>
              </a:solidFill>
              <a:latin typeface="a_AlbionicNr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4390" y="1272618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u="sng" dirty="0" smtClean="0">
                <a:solidFill>
                  <a:srgbClr val="9A0000"/>
                </a:solidFill>
                <a:latin typeface="Arial Narrow" pitchFamily="34" charset="0"/>
              </a:rPr>
              <a:t>До 01.04.2016:</a:t>
            </a:r>
            <a:endParaRPr lang="ru-RU" sz="1800" b="1" u="sng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3472" y="1272618"/>
            <a:ext cx="38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u="sng" dirty="0" smtClean="0">
                <a:solidFill>
                  <a:srgbClr val="9A0000"/>
                </a:solidFill>
                <a:latin typeface="Arial Narrow" pitchFamily="34" charset="0"/>
              </a:rPr>
              <a:t>С 01.04.2016 (п.2 части 1 ст.154 ЖК РФ):</a:t>
            </a:r>
            <a:endParaRPr lang="ru-RU" sz="1800" b="1" u="sng" dirty="0">
              <a:solidFill>
                <a:srgbClr val="9A000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9623" y="1753386"/>
            <a:ext cx="3751868" cy="4224851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algn="ctr"/>
            <a:endParaRPr lang="ru-RU" sz="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ПЛАТА ЗА СОДЕРЖАНИЕ И РЕМОНТ ЖИЛОГО ПОМЕЩЕНИЯ: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58775" indent="-358775" algn="just">
              <a:spcAft>
                <a:spcPts val="600"/>
              </a:spcAft>
              <a:buAutoNum type="arabicParenR"/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плата за услуги и работы по управлению многоквартирным домом;</a:t>
            </a:r>
          </a:p>
          <a:p>
            <a:pPr marL="358775" indent="-358775" algn="just">
              <a:spcAft>
                <a:spcPts val="600"/>
              </a:spcAft>
              <a:buAutoNum type="arabicParenR"/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содержание и текущий ремонт общего имущества в многоквартирном доме (в т.ч. вывоз ТБО).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60538" y="1753385"/>
            <a:ext cx="3751868" cy="4224851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 algn="ctr"/>
            <a:endParaRPr lang="ru-RU" sz="5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ru-RU" sz="1600" b="1" u="sng" dirty="0" smtClean="0">
                <a:solidFill>
                  <a:schemeClr val="tx1"/>
                </a:solidFill>
                <a:latin typeface="Arial Narrow" pitchFamily="34" charset="0"/>
              </a:rPr>
              <a:t>ПЛАТА ЗА СОДЕРЖАНИЕ</a:t>
            </a: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 (!) </a:t>
            </a:r>
            <a:b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 Narrow" pitchFamily="34" charset="0"/>
              </a:rPr>
              <a:t>ЖИЛОГО ПОМЕЩЕНИЯ:</a:t>
            </a:r>
          </a:p>
          <a:p>
            <a:pPr marL="358775" indent="-358775" algn="just">
              <a:spcAft>
                <a:spcPts val="600"/>
              </a:spcAft>
              <a:buAutoNum type="arabicParenR"/>
              <a:tabLst>
                <a:tab pos="35877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плата за услуги и работы по управлению МКД;</a:t>
            </a:r>
          </a:p>
          <a:p>
            <a:pPr marL="358775" indent="-358775" algn="just">
              <a:spcAft>
                <a:spcPts val="600"/>
              </a:spcAft>
              <a:buAutoNum type="arabicParenR"/>
              <a:tabLst>
                <a:tab pos="35877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плата за содержание и ТР ОИ в МКД;</a:t>
            </a:r>
          </a:p>
          <a:p>
            <a:pPr marL="358775" indent="-358775" algn="just">
              <a:spcAft>
                <a:spcPts val="600"/>
              </a:spcAft>
              <a:buAutoNum type="arabicParenR"/>
              <a:tabLst>
                <a:tab pos="35877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плата за ХВ, ГВ, ЭЭ, потребляемые при содержании ОИ в МКД, а также за отведение сточных вод в целях содержания ОИ в МКД. </a:t>
            </a:r>
          </a:p>
          <a:p>
            <a:pPr marL="358775" indent="-358775" algn="just">
              <a:spcAft>
                <a:spcPts val="600"/>
              </a:spcAft>
              <a:tabLst>
                <a:tab pos="35877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</a:rPr>
              <a:t>Размер норматива? </a:t>
            </a:r>
          </a:p>
          <a:p>
            <a:pPr marL="358775" indent="-358775" algn="just">
              <a:spcAft>
                <a:spcPts val="600"/>
              </a:spcAft>
              <a:tabLst>
                <a:tab pos="35877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ереход права собственности на ОПУ в РСО, ИПУ – УО?</a:t>
            </a:r>
            <a:endParaRPr lang="ru-RU" sz="16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just">
              <a:spcAft>
                <a:spcPts val="600"/>
              </a:spcAft>
              <a:tabLst>
                <a:tab pos="2635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Плата за обращение с ТКО </a:t>
            </a: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→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600" i="1" dirty="0" smtClean="0">
                <a:solidFill>
                  <a:schemeClr val="tx1"/>
                </a:solidFill>
                <a:latin typeface="Arial Narrow" pitchFamily="34" charset="0"/>
              </a:rPr>
              <a:t>в </a:t>
            </a:r>
            <a:r>
              <a:rPr lang="ru-RU" sz="1600" i="1" dirty="0" err="1" smtClean="0">
                <a:solidFill>
                  <a:schemeClr val="tx1"/>
                </a:solidFill>
                <a:latin typeface="Arial Narrow" pitchFamily="34" charset="0"/>
              </a:rPr>
              <a:t>комму-нальную</a:t>
            </a:r>
            <a:r>
              <a:rPr lang="ru-RU" sz="1600" i="1" dirty="0" smtClean="0">
                <a:solidFill>
                  <a:schemeClr val="tx1"/>
                </a:solidFill>
                <a:latin typeface="Arial Narrow" pitchFamily="34" charset="0"/>
              </a:rPr>
              <a:t> услугу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4865149" y="5326144"/>
            <a:ext cx="2402917" cy="24281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865149" y="5326144"/>
            <a:ext cx="2402917" cy="24281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мост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857" y="713015"/>
            <a:ext cx="4633644" cy="1373800"/>
          </a:xfrm>
          <a:prstGeom prst="rect">
            <a:avLst/>
          </a:prstGeom>
        </p:spPr>
      </p:pic>
      <p:pic>
        <p:nvPicPr>
          <p:cNvPr id="19" name="Рисунок 6" descr="Рисунок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85" y="638292"/>
            <a:ext cx="1041776" cy="128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69869" y="2157579"/>
            <a:ext cx="83323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582220" y="791113"/>
            <a:ext cx="6750120" cy="955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2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ЦЕНТР МУНИЦИПАЛЬНОЙ ЭКОНОМИКИ </a:t>
            </a:r>
            <a:b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ПРАВА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75873" y="2979506"/>
            <a:ext cx="7859565" cy="2558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3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WWW.CNIS.RU</a:t>
            </a:r>
            <a:endParaRPr lang="ru-RU" sz="63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4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2693988" indent="-2071688" algn="l"/>
            <a:r>
              <a:rPr lang="en-US" sz="4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+7 </a:t>
            </a:r>
            <a:r>
              <a:rPr lang="ru-RU" sz="4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(495) 544-37-88, 544 37-84, 544-37-81</a:t>
            </a:r>
          </a:p>
          <a:p>
            <a:endParaRPr lang="en-US" sz="9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4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office@cnis.ru</a:t>
            </a:r>
            <a:endParaRPr lang="ru-RU" sz="44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  <a:hlinkClick r:id="rId4"/>
            </a:endParaRPr>
          </a:p>
        </p:txBody>
      </p:sp>
      <p:pic>
        <p:nvPicPr>
          <p:cNvPr id="25" name="Рисунок 24" descr="znachok_tel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839" y="4192392"/>
            <a:ext cx="537287" cy="377181"/>
          </a:xfrm>
          <a:prstGeom prst="rect">
            <a:avLst/>
          </a:prstGeom>
        </p:spPr>
      </p:pic>
      <p:pic>
        <p:nvPicPr>
          <p:cNvPr id="26" name="Рисунок 25" descr="newsletter.jpg"/>
          <p:cNvPicPr>
            <a:picLocks noChangeAspect="1"/>
          </p:cNvPicPr>
          <p:nvPr/>
        </p:nvPicPr>
        <p:blipFill>
          <a:blip r:embed="rId6" cstate="print"/>
          <a:srcRect l="29761" r="31229"/>
          <a:stretch>
            <a:fillRect/>
          </a:stretch>
        </p:blipFill>
        <p:spPr>
          <a:xfrm>
            <a:off x="534257" y="5571190"/>
            <a:ext cx="513707" cy="52814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FFFFAB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rgbClr val="FFFFAB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rgbClr val="FFFFAB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rgbClr val="FFFFAB"/>
              </a:solidFill>
              <a:latin typeface="Calibri" pitchFamily="34" charset="0"/>
            </a:endParaRPr>
          </a:p>
        </p:txBody>
      </p:sp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72692" y="6547242"/>
            <a:ext cx="2133600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>
                <a:solidFill>
                  <a:srgbClr val="FFFFAB"/>
                </a:solidFill>
              </a:rPr>
              <a:pPr/>
              <a:t>3</a:t>
            </a:fld>
            <a:endParaRPr lang="ru-RU" dirty="0" smtClean="0">
              <a:solidFill>
                <a:srgbClr val="FFFFA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8219" y="685537"/>
            <a:ext cx="8427563" cy="2650330"/>
          </a:xfrm>
          <a:prstGeom prst="rect">
            <a:avLst/>
          </a:prstGeom>
          <a:solidFill>
            <a:srgbClr val="FFFF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t"/>
          <a:lstStyle/>
          <a:p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Экономика МКД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— построение СИСТЕМЫ управления МКД,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при которой расходы, связанные с выполнением необходимого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комплекса работ для поддержания дома в надлежащем состоянии,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а также предоставление КУ,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обеспечиваются в необходимом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достаточном объеме доступными источниками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финансирования </a:t>
            </a: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</a:rPr>
              <a:t>(журнал «Финансы и учет в ЖКХ»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</a:rPr>
              <a:t> № 10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</a:rPr>
              <a:t>`</a:t>
            </a: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</a:rPr>
              <a:t>2015).</a:t>
            </a:r>
            <a:endParaRPr lang="en-US" sz="16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just"/>
            <a:endParaRPr lang="ru-RU" sz="1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019" y="3461074"/>
            <a:ext cx="8585171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latin typeface="Calibri" pitchFamily="34" charset="0"/>
              </a:rPr>
              <a:t>Экономика МКД строится на</a:t>
            </a:r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</a:rPr>
              <a:t>:</a:t>
            </a:r>
            <a:endParaRPr lang="ru-RU" sz="23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355600" indent="-355600">
              <a:buFont typeface="+mj-lt"/>
              <a:buAutoNum type="arabicPeriod"/>
            </a:pPr>
            <a:r>
              <a:rPr lang="ru-RU" sz="2300" b="1" dirty="0" smtClean="0">
                <a:solidFill>
                  <a:srgbClr val="002060"/>
                </a:solidFill>
                <a:latin typeface="Calibri" pitchFamily="34" charset="0"/>
              </a:rPr>
              <a:t>РАСЧЕТАХ ПО ОПРЕДЕЛЕНИЮ ПОТРЕБНОСТИ В ФИНАНСОВЫХ </a:t>
            </a:r>
            <a:br>
              <a:rPr lang="ru-RU" sz="23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Calibri" pitchFamily="34" charset="0"/>
              </a:rPr>
              <a:t>СРЕДСТВАХ:</a:t>
            </a:r>
            <a:endParaRPr lang="ru-RU" sz="23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730" y="4624025"/>
            <a:ext cx="8425705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МЕТОДИЧЕСКИЕ РЕКОМЕНДАЦИИ ПО ФИНАНСОВОМУ ОБОСНОВАНИЮ </a:t>
            </a:r>
            <a:b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</a:rPr>
              <a:t>ТАРИФОВ НА СОДЕРЖАНИЕ И РЕМОНТ ЖИЛИЩНОГО ФОНДА </a:t>
            </a:r>
          </a:p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Arial Narrow" pitchFamily="34" charset="0"/>
              </a:rPr>
              <a:t>(приказ Госстроя России № 303 от 28.12.2000 г.!)</a:t>
            </a:r>
          </a:p>
          <a:p>
            <a:pPr>
              <a:spcAft>
                <a:spcPts val="0"/>
              </a:spcAft>
            </a:pPr>
            <a:endParaRPr lang="ru-RU" sz="5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ru-RU" sz="1800" b="1" i="1" dirty="0" smtClean="0">
                <a:solidFill>
                  <a:srgbClr val="C00000"/>
                </a:solidFill>
                <a:latin typeface="Arial Narrow" pitchFamily="34" charset="0"/>
              </a:rPr>
              <a:t>Определялась общая потребность в финансовых средствах</a:t>
            </a:r>
            <a:r>
              <a:rPr lang="en-US" sz="1800" b="1" i="1" dirty="0" smtClean="0">
                <a:solidFill>
                  <a:srgbClr val="C00000"/>
                </a:solidFill>
                <a:latin typeface="Arial Narrow" pitchFamily="34" charset="0"/>
              </a:rPr>
              <a:t>,</a:t>
            </a:r>
            <a:r>
              <a:rPr lang="ru-RU" sz="1800" b="1" i="1" dirty="0" smtClean="0">
                <a:solidFill>
                  <a:srgbClr val="C00000"/>
                </a:solidFill>
                <a:latin typeface="Arial Narrow" pitchFamily="34" charset="0"/>
              </a:rPr>
              <a:t> в том числе расходы </a:t>
            </a:r>
            <a:r>
              <a:rPr lang="en-US" sz="1800" b="1" i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en-US" sz="1800" b="1" i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Arial Narrow" pitchFamily="34" charset="0"/>
              </a:rPr>
              <a:t>на управление и страхование ОИ МКД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770" y="76203"/>
            <a:ext cx="7975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ЗАВИСИТ ЛИ ЭКОНОМИКА УО ОТ ЭКОНОМИКИ МКД?</a:t>
            </a:r>
          </a:p>
        </p:txBody>
      </p:sp>
      <p:pic>
        <p:nvPicPr>
          <p:cNvPr id="10" name="Рисунок 9" descr="Обложка ФиУ 2015 № 11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783032"/>
            <a:ext cx="1076133" cy="1451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0398"/>
            <a:ext cx="914400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20000"/>
                </a:solidFill>
                <a:latin typeface="a_AlbionicNr" pitchFamily="34" charset="-52"/>
              </a:rPr>
              <a:t>Переход к индивидуальной экономике МКД</a:t>
            </a:r>
            <a:endParaRPr lang="ru-RU" sz="3600" dirty="0">
              <a:solidFill>
                <a:srgbClr val="820000"/>
              </a:solidFill>
              <a:latin typeface="a_AlbionicNr" pitchFamily="34" charset="-5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0343" y="1173943"/>
            <a:ext cx="819002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marR="0" lvl="0" indent="-358775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Переход от административного управления и установления платы </a:t>
            </a:r>
            <a:b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как «средней температуры по больнице» к нормальной экономике многоквартирного дома.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Экономику дома надо считать!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358775" marR="0" lvl="0" indent="-358775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Создание инструментов управления многоквартирными домами</a:t>
            </a: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715963" marR="0" lvl="0" indent="-357188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Обязательная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для каждого дома </a:t>
            </a:r>
            <a:r>
              <a:rPr kumimoji="0" lang="ru-RU" sz="22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Инструкция по эксплуатации (запрет на ввод МКД без Инструкции</a:t>
            </a:r>
            <a:r>
              <a:rPr kumimoji="0" lang="en-US" sz="22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2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изменения в </a:t>
            </a:r>
            <a:r>
              <a:rPr kumimoji="0" lang="ru-RU" sz="2200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ГрК</a:t>
            </a:r>
            <a:r>
              <a:rPr kumimoji="0" lang="ru-RU" sz="2200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РФ)</a:t>
            </a:r>
            <a:r>
              <a:rPr kumimoji="0" lang="en-US" sz="22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20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715963" marR="0" lvl="0" indent="-357188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2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Федеральная методика определения стоимостей (расценок) на работу и услуги по 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содержанию ОИ МКД, </a:t>
            </a:r>
            <a:r>
              <a:rPr kumimoji="0" lang="ru-RU" sz="22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обязательная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для ОМС, </a:t>
            </a:r>
            <a:b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УО и собственников домов.</a:t>
            </a:r>
          </a:p>
          <a:p>
            <a:pPr marL="358775" lvl="0" indent="-358775" eaLnBrk="0" hangingPunct="0">
              <a:spcBef>
                <a:spcPts val="0"/>
              </a:spcBef>
              <a:spcAft>
                <a:spcPts val="1200"/>
              </a:spcAft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3.   Ясная и прозрачная </a:t>
            </a:r>
            <a:r>
              <a:rPr lang="ru-RU" sz="2200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для собственников </a:t>
            </a:r>
            <a:r>
              <a:rPr lang="ru-RU" sz="2200" b="1" dirty="0" smtClean="0">
                <a:solidFill>
                  <a:srgbClr val="00206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информация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 индивидуальной экономике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МКД (договор управления), уход от декларативных Стандартов раскрытия информации.</a:t>
            </a: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chemeClr val="bg1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chemeClr val="bg1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528388"/>
            <a:ext cx="2133600" cy="273050"/>
          </a:xfrm>
          <a:noFill/>
        </p:spPr>
        <p:txBody>
          <a:bodyPr/>
          <a:lstStyle/>
          <a:p>
            <a:fld id="{FC9EA619-08A7-4A89-9B05-35FA626706AA}" type="slidenum">
              <a:rPr lang="ru-RU" smtClean="0">
                <a:solidFill>
                  <a:schemeClr val="bg1"/>
                </a:solidFill>
                <a:cs typeface="Calibri" pitchFamily="34" charset="0"/>
              </a:rPr>
              <a:pPr/>
              <a:t>4</a:t>
            </a:fld>
            <a:endParaRPr lang="ru-RU" dirty="0" smtClean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1307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низ 27"/>
          <p:cNvSpPr/>
          <p:nvPr/>
        </p:nvSpPr>
        <p:spPr>
          <a:xfrm>
            <a:off x="6956613" y="3256031"/>
            <a:ext cx="573741" cy="1407460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5109883" y="3256031"/>
            <a:ext cx="573741" cy="1407460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3236259" y="3256031"/>
            <a:ext cx="573741" cy="1407460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380565" y="3256031"/>
            <a:ext cx="573741" cy="1407460"/>
          </a:xfrm>
          <a:prstGeom prst="downArrow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200117"/>
            <a:ext cx="9144000" cy="16312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Без экономики многоквартирного дома невозможно выстроить экономику управляющих организаций.</a:t>
            </a:r>
            <a:b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4 стандарта эксплуатации МКД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(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МЕТОДИКА) должны быть учтены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в Минимальном перечне работ.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Рисунок 7" descr="пятиэтаж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304" y="2081499"/>
            <a:ext cx="1564043" cy="1044000"/>
          </a:xfrm>
          <a:prstGeom prst="rect">
            <a:avLst/>
          </a:prstGeom>
        </p:spPr>
      </p:pic>
      <p:pic>
        <p:nvPicPr>
          <p:cNvPr id="9" name="Рисунок 8" descr="девятиэтаж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5607" y="2081499"/>
            <a:ext cx="1564043" cy="1044000"/>
          </a:xfrm>
          <a:prstGeom prst="rect">
            <a:avLst/>
          </a:prstGeom>
        </p:spPr>
      </p:pic>
      <p:pic>
        <p:nvPicPr>
          <p:cNvPr id="10" name="Рисунок 9" descr="16этаж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9910" y="2081499"/>
            <a:ext cx="1610283" cy="1044000"/>
          </a:xfrm>
          <a:prstGeom prst="rect">
            <a:avLst/>
          </a:prstGeom>
        </p:spPr>
      </p:pic>
      <p:pic>
        <p:nvPicPr>
          <p:cNvPr id="14" name="Рисунок 13" descr="элитный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0454" y="2081499"/>
            <a:ext cx="1566976" cy="104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415406"/>
            <a:ext cx="9144000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300" b="1" i="1" dirty="0" smtClean="0">
                <a:solidFill>
                  <a:srgbClr val="002060"/>
                </a:solidFill>
                <a:latin typeface="Calibri" pitchFamily="34" charset="0"/>
              </a:rPr>
              <a:t>Управляющая организация должна быть заинтересована</a:t>
            </a:r>
            <a:br>
              <a:rPr lang="ru-RU" sz="2300" b="1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300" b="1" i="1" dirty="0" smtClean="0">
                <a:solidFill>
                  <a:srgbClr val="002060"/>
                </a:solidFill>
                <a:latin typeface="Calibri" pitchFamily="34" charset="0"/>
              </a:rPr>
              <a:t>в формировании реальной экономики дома</a:t>
            </a:r>
            <a:endParaRPr lang="ru-RU" sz="23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72988" y="4744170"/>
            <a:ext cx="6598024" cy="537883"/>
          </a:xfrm>
          <a:prstGeom prst="round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 Narrow" pitchFamily="34" charset="0"/>
              </a:rPr>
              <a:t>ЭКОНОМИКА УПРАВЛЯЮЩЕЙ ОРГАНИЗАЦИИ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3881" y="3193276"/>
            <a:ext cx="15071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Работы,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обеспечивающие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безопасность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проживания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в доме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26186" y="3193276"/>
            <a:ext cx="17139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Работы,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связанные с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нормальным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жизнеобеспечением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дома (75%)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0521" y="3193276"/>
            <a:ext cx="1362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Нормативные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требования,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базовый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стандарт (100%)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1352" y="3193276"/>
            <a:ext cx="152638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Работы,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необходимые для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повышенного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комфорта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проживания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3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chemeClr val="bg1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chemeClr val="bg1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chemeClr val="bg1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528388"/>
            <a:ext cx="2133600" cy="273050"/>
          </a:xfrm>
          <a:noFill/>
        </p:spPr>
        <p:txBody>
          <a:bodyPr/>
          <a:lstStyle/>
          <a:p>
            <a:fld id="{FC9EA619-08A7-4A89-9B05-35FA626706AA}" type="slidenum">
              <a:rPr lang="ru-RU" smtClean="0">
                <a:solidFill>
                  <a:schemeClr val="bg1"/>
                </a:solidFill>
                <a:cs typeface="Calibri" pitchFamily="34" charset="0"/>
              </a:rPr>
              <a:pPr/>
              <a:t>5</a:t>
            </a:fld>
            <a:endParaRPr lang="ru-RU" dirty="0" smtClean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0191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трелка вниз 38"/>
          <p:cNvSpPr/>
          <p:nvPr/>
        </p:nvSpPr>
        <p:spPr>
          <a:xfrm>
            <a:off x="4430713" y="3832225"/>
            <a:ext cx="112712" cy="1006475"/>
          </a:xfrm>
          <a:prstGeom prst="downArrow">
            <a:avLst/>
          </a:prstGeom>
          <a:solidFill>
            <a:srgbClr val="600000"/>
          </a:solidFill>
          <a:ln>
            <a:solidFill>
              <a:srgbClr val="6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7402513" y="3832225"/>
            <a:ext cx="114300" cy="1006475"/>
          </a:xfrm>
          <a:prstGeom prst="downArrow">
            <a:avLst/>
          </a:prstGeom>
          <a:solidFill>
            <a:srgbClr val="600000"/>
          </a:solidFill>
          <a:ln>
            <a:solidFill>
              <a:srgbClr val="6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1593850" y="3832225"/>
            <a:ext cx="112713" cy="1006475"/>
          </a:xfrm>
          <a:prstGeom prst="downArrow">
            <a:avLst/>
          </a:prstGeom>
          <a:solidFill>
            <a:srgbClr val="600000"/>
          </a:solidFill>
          <a:ln>
            <a:solidFill>
              <a:srgbClr val="6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4430713" y="2033588"/>
            <a:ext cx="112712" cy="1008062"/>
          </a:xfrm>
          <a:prstGeom prst="downArrow">
            <a:avLst/>
          </a:prstGeom>
          <a:solidFill>
            <a:srgbClr val="600000"/>
          </a:solidFill>
          <a:ln>
            <a:solidFill>
              <a:srgbClr val="6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7402513" y="2024063"/>
            <a:ext cx="114300" cy="1006475"/>
          </a:xfrm>
          <a:prstGeom prst="downArrow">
            <a:avLst/>
          </a:prstGeom>
          <a:solidFill>
            <a:srgbClr val="600000"/>
          </a:solidFill>
          <a:ln>
            <a:solidFill>
              <a:srgbClr val="6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1593850" y="2024063"/>
            <a:ext cx="112713" cy="1006475"/>
          </a:xfrm>
          <a:prstGeom prst="downArrow">
            <a:avLst/>
          </a:prstGeom>
          <a:solidFill>
            <a:srgbClr val="600000"/>
          </a:solidFill>
          <a:ln>
            <a:solidFill>
              <a:srgbClr val="6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9144000" cy="1098762"/>
          </a:xfrm>
          <a:prstGeom prst="rect">
            <a:avLst/>
          </a:prstGeom>
          <a:gradFill>
            <a:gsLst>
              <a:gs pos="0">
                <a:srgbClr val="FFCC66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ru-RU" sz="5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Методы определения платы за содержание </a:t>
            </a:r>
            <a:b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общего имущества</a:t>
            </a:r>
            <a:endParaRPr lang="ru-RU" sz="27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ru-RU" sz="1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47472" y="1381328"/>
            <a:ext cx="2305455" cy="671208"/>
          </a:xfrm>
          <a:prstGeom prst="roundRect">
            <a:avLst/>
          </a:prstGeom>
          <a:solidFill>
            <a:srgbClr val="FFC000"/>
          </a:solidFill>
          <a:ln>
            <a:solidFill>
              <a:srgbClr val="6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Ресурсный метод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385226" y="1381328"/>
            <a:ext cx="2305455" cy="671208"/>
          </a:xfrm>
          <a:prstGeom prst="roundRect">
            <a:avLst/>
          </a:prstGeom>
          <a:solidFill>
            <a:srgbClr val="92D050"/>
          </a:solidFill>
          <a:ln>
            <a:solidFill>
              <a:srgbClr val="6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Метод аналогов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22979" y="1381328"/>
            <a:ext cx="2305455" cy="671208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rgbClr val="6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Метод индексации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Rectangle 174"/>
          <p:cNvSpPr>
            <a:spLocks noChangeArrowheads="1"/>
          </p:cNvSpPr>
          <p:nvPr/>
        </p:nvSpPr>
        <p:spPr bwMode="auto">
          <a:xfrm>
            <a:off x="434975" y="3070225"/>
            <a:ext cx="2430463" cy="1409700"/>
          </a:xfrm>
          <a:prstGeom prst="rect">
            <a:avLst/>
          </a:prstGeom>
          <a:solidFill>
            <a:srgbClr val="FFFF8B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+mn-lt"/>
                <a:cs typeface="Calibri" pitchFamily="34" charset="0"/>
              </a:rPr>
              <a:t>Наличие разработанных норм и нормативов трудовых, материальных </a:t>
            </a:r>
            <a:br>
              <a:rPr lang="ru-RU" sz="1300" b="1" dirty="0">
                <a:latin typeface="+mn-lt"/>
                <a:cs typeface="Calibri" pitchFamily="34" charset="0"/>
              </a:rPr>
            </a:br>
            <a:r>
              <a:rPr lang="ru-RU" sz="1300" b="1" dirty="0">
                <a:latin typeface="+mn-lt"/>
                <a:cs typeface="Calibri" pitchFamily="34" charset="0"/>
              </a:rPr>
              <a:t>и финансовых ресурсов</a:t>
            </a:r>
            <a:endParaRPr lang="ru-RU" sz="1300" dirty="0">
              <a:latin typeface="+mn-lt"/>
              <a:cs typeface="Calibri" pitchFamily="34" charset="0"/>
            </a:endParaRPr>
          </a:p>
        </p:txBody>
      </p:sp>
      <p:sp>
        <p:nvSpPr>
          <p:cNvPr id="46" name="Rectangle 175"/>
          <p:cNvSpPr>
            <a:spLocks noChangeArrowheads="1"/>
          </p:cNvSpPr>
          <p:nvPr/>
        </p:nvSpPr>
        <p:spPr bwMode="auto">
          <a:xfrm>
            <a:off x="6245225" y="3079750"/>
            <a:ext cx="2430463" cy="14097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+mn-lt"/>
                <a:cs typeface="Calibri" pitchFamily="34" charset="0"/>
              </a:rPr>
              <a:t>Наличие разработанных единичных стоимостей обязательных </a:t>
            </a:r>
            <a:br>
              <a:rPr lang="ru-RU" sz="1300" b="1" dirty="0">
                <a:latin typeface="+mn-lt"/>
                <a:cs typeface="Calibri" pitchFamily="34" charset="0"/>
              </a:rPr>
            </a:br>
            <a:r>
              <a:rPr lang="ru-RU" sz="1300" b="1" dirty="0">
                <a:latin typeface="+mn-lt"/>
                <a:cs typeface="Calibri" pitchFamily="34" charset="0"/>
              </a:rPr>
              <a:t>и дополнительных работ </a:t>
            </a:r>
            <a:br>
              <a:rPr lang="ru-RU" sz="1300" b="1" dirty="0">
                <a:latin typeface="+mn-lt"/>
                <a:cs typeface="Calibri" pitchFamily="34" charset="0"/>
              </a:rPr>
            </a:br>
            <a:r>
              <a:rPr lang="ru-RU" sz="1300" b="1" dirty="0">
                <a:latin typeface="+mn-lt"/>
                <a:cs typeface="Calibri" pitchFamily="34" charset="0"/>
              </a:rPr>
              <a:t>и услуг</a:t>
            </a:r>
            <a:endParaRPr lang="ru-RU" sz="1300" dirty="0">
              <a:latin typeface="+mn-lt"/>
              <a:cs typeface="Calibri" pitchFamily="34" charset="0"/>
            </a:endParaRPr>
          </a:p>
        </p:txBody>
      </p:sp>
      <p:sp>
        <p:nvSpPr>
          <p:cNvPr id="47" name="Rectangle 176"/>
          <p:cNvSpPr>
            <a:spLocks noChangeArrowheads="1"/>
          </p:cNvSpPr>
          <p:nvPr/>
        </p:nvSpPr>
        <p:spPr bwMode="auto">
          <a:xfrm>
            <a:off x="3271838" y="3074988"/>
            <a:ext cx="2430462" cy="1409700"/>
          </a:xfrm>
          <a:prstGeom prst="rect">
            <a:avLst/>
          </a:prstGeom>
          <a:solidFill>
            <a:srgbClr val="CCFF99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+mn-lt"/>
                <a:cs typeface="Calibri" pitchFamily="34" charset="0"/>
              </a:rPr>
              <a:t>Отсутствие </a:t>
            </a:r>
            <a:br>
              <a:rPr lang="ru-RU" sz="1300" b="1" dirty="0">
                <a:latin typeface="+mn-lt"/>
                <a:cs typeface="Calibri" pitchFamily="34" charset="0"/>
              </a:rPr>
            </a:br>
            <a:r>
              <a:rPr lang="ru-RU" sz="1300" b="1" dirty="0">
                <a:latin typeface="+mn-lt"/>
                <a:cs typeface="Calibri" pitchFamily="34" charset="0"/>
              </a:rPr>
              <a:t>разработанных норм </a:t>
            </a:r>
            <a:br>
              <a:rPr lang="ru-RU" sz="1300" b="1" dirty="0">
                <a:latin typeface="+mn-lt"/>
                <a:cs typeface="Calibri" pitchFamily="34" charset="0"/>
              </a:rPr>
            </a:br>
            <a:r>
              <a:rPr lang="ru-RU" sz="1300" b="1" dirty="0">
                <a:latin typeface="+mn-lt"/>
                <a:cs typeface="Calibri" pitchFamily="34" charset="0"/>
              </a:rPr>
              <a:t>и нормативов трудовых, материальных и финансовых ресурсов</a:t>
            </a:r>
          </a:p>
        </p:txBody>
      </p:sp>
      <p:sp>
        <p:nvSpPr>
          <p:cNvPr id="48" name="Rectangle 177"/>
          <p:cNvSpPr>
            <a:spLocks noChangeArrowheads="1"/>
          </p:cNvSpPr>
          <p:nvPr/>
        </p:nvSpPr>
        <p:spPr bwMode="auto">
          <a:xfrm>
            <a:off x="434975" y="4881563"/>
            <a:ext cx="2430463" cy="1409700"/>
          </a:xfrm>
          <a:prstGeom prst="rect">
            <a:avLst/>
          </a:prstGeom>
          <a:solidFill>
            <a:srgbClr val="FFFF8B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+mn-lt"/>
                <a:cs typeface="Calibri" pitchFamily="34" charset="0"/>
              </a:rPr>
              <a:t>Калькулирование </a:t>
            </a:r>
            <a:br>
              <a:rPr lang="ru-RU" sz="1300" b="1" dirty="0">
                <a:latin typeface="+mn-lt"/>
                <a:cs typeface="Calibri" pitchFamily="34" charset="0"/>
              </a:rPr>
            </a:br>
            <a:r>
              <a:rPr lang="ru-RU" sz="1300" b="1" dirty="0">
                <a:latin typeface="+mn-lt"/>
                <a:cs typeface="Calibri" pitchFamily="34" charset="0"/>
              </a:rPr>
              <a:t>ресурсов (затрат) </a:t>
            </a:r>
            <a:br>
              <a:rPr lang="ru-RU" sz="1300" b="1" dirty="0">
                <a:latin typeface="+mn-lt"/>
                <a:cs typeface="Calibri" pitchFamily="34" charset="0"/>
              </a:rPr>
            </a:br>
            <a:r>
              <a:rPr lang="ru-RU" sz="1300" b="1" dirty="0">
                <a:latin typeface="+mn-lt"/>
                <a:cs typeface="Calibri" pitchFamily="34" charset="0"/>
              </a:rPr>
              <a:t>в прогнозных ценах </a:t>
            </a:r>
            <a:br>
              <a:rPr lang="ru-RU" sz="1300" b="1" dirty="0">
                <a:latin typeface="+mn-lt"/>
                <a:cs typeface="Calibri" pitchFamily="34" charset="0"/>
              </a:rPr>
            </a:br>
            <a:r>
              <a:rPr lang="ru-RU" sz="1300" b="1" dirty="0">
                <a:latin typeface="+mn-lt"/>
                <a:cs typeface="Calibri" pitchFamily="34" charset="0"/>
              </a:rPr>
              <a:t>и тарифах</a:t>
            </a:r>
          </a:p>
        </p:txBody>
      </p:sp>
      <p:sp>
        <p:nvSpPr>
          <p:cNvPr id="49" name="Rectangle 178"/>
          <p:cNvSpPr>
            <a:spLocks noChangeArrowheads="1"/>
          </p:cNvSpPr>
          <p:nvPr/>
        </p:nvSpPr>
        <p:spPr bwMode="auto">
          <a:xfrm>
            <a:off x="3271838" y="4865688"/>
            <a:ext cx="2430462" cy="1409700"/>
          </a:xfrm>
          <a:prstGeom prst="rect">
            <a:avLst/>
          </a:prstGeom>
          <a:solidFill>
            <a:srgbClr val="CCFF99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+mn-lt"/>
                <a:cs typeface="Calibri" pitchFamily="34" charset="0"/>
              </a:rPr>
              <a:t>Применение стоимости выполнения работ и услуг по аналогичным объектам в сопоставимых условиях</a:t>
            </a:r>
            <a:endParaRPr lang="ru-RU" sz="1300" dirty="0">
              <a:latin typeface="+mn-lt"/>
              <a:cs typeface="Calibri" pitchFamily="34" charset="0"/>
            </a:endParaRPr>
          </a:p>
        </p:txBody>
      </p:sp>
      <p:sp>
        <p:nvSpPr>
          <p:cNvPr id="50" name="Rectangle 179"/>
          <p:cNvSpPr>
            <a:spLocks noChangeArrowheads="1"/>
          </p:cNvSpPr>
          <p:nvPr/>
        </p:nvSpPr>
        <p:spPr bwMode="auto">
          <a:xfrm>
            <a:off x="6245225" y="4862513"/>
            <a:ext cx="2430463" cy="14097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+mn-lt"/>
                <a:cs typeface="Calibri" pitchFamily="34" charset="0"/>
              </a:rPr>
              <a:t>Применение индекса, учитывающего инфляционные изменения стоимости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43583" y="2239766"/>
            <a:ext cx="7256834" cy="59590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FFFF00"/>
                </a:solidFill>
                <a:latin typeface="Arial Narrow" pitchFamily="34" charset="0"/>
              </a:rPr>
              <a:t>У С Л О В И Е     П Р И М Е Н Е Н И Я     М Е Т О Д О В.</a:t>
            </a:r>
          </a:p>
          <a:p>
            <a:pPr algn="ctr"/>
            <a:r>
              <a:rPr lang="ru-RU" sz="1500" b="1" dirty="0" smtClean="0">
                <a:solidFill>
                  <a:srgbClr val="FFFF00"/>
                </a:solidFill>
                <a:latin typeface="Arial Narrow" pitchFamily="34" charset="0"/>
              </a:rPr>
              <a:t>В зависимости от того, какие есть данные, тот метод и применяется.</a:t>
            </a:r>
            <a:endParaRPr lang="ru-RU" sz="15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FFFFAB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rgbClr val="FFFFAB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rgbClr val="FFFFAB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rgbClr val="FFFFAB"/>
              </a:solidFill>
              <a:latin typeface="Calibri" pitchFamily="34" charset="0"/>
            </a:endParaRP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72692" y="6547242"/>
            <a:ext cx="2133600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>
                <a:solidFill>
                  <a:srgbClr val="FFFFAB"/>
                </a:solidFill>
              </a:rPr>
              <a:pPr/>
              <a:t>6</a:t>
            </a:fld>
            <a:endParaRPr lang="ru-RU" dirty="0" smtClean="0">
              <a:solidFill>
                <a:srgbClr val="FFFFA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6929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FFFFAB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rgbClr val="FFFFAB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rgbClr val="FFFFAB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rgbClr val="FFFFAB"/>
              </a:solidFill>
              <a:latin typeface="Calibri" pitchFamily="34" charset="0"/>
            </a:endParaRPr>
          </a:p>
        </p:txBody>
      </p:sp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72692" y="6547242"/>
            <a:ext cx="2133600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>
                <a:solidFill>
                  <a:srgbClr val="FFFFAB"/>
                </a:solidFill>
              </a:rPr>
              <a:pPr/>
              <a:t>7</a:t>
            </a:fld>
            <a:endParaRPr lang="ru-RU" dirty="0" smtClean="0">
              <a:solidFill>
                <a:srgbClr val="FFFFA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485" y="1369803"/>
            <a:ext cx="409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Экономика МКД строится на:</a:t>
            </a:r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801" y="1982423"/>
            <a:ext cx="793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Технической политике, реализованной в виде плана работ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по содержанию и ремонту ОИ МКД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НА 3-5 ЛЕТ!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1801" y="2778114"/>
            <a:ext cx="7845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5600" indent="-355600">
              <a:buFont typeface="+mj-lt"/>
              <a:buAutoNum type="arabicPeriod" startAt="3"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Раздельном учете </a:t>
            </a:r>
            <a:r>
              <a:rPr lang="ru-RU" sz="2000" b="1" u="sng" dirty="0" smtClean="0">
                <a:solidFill>
                  <a:srgbClr val="002060"/>
                </a:solidFill>
                <a:latin typeface="Calibri" pitchFamily="34" charset="0"/>
              </a:rPr>
              <a:t>по каждому МКД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 всех основных показателей:</a:t>
            </a:r>
          </a:p>
          <a:p>
            <a:pPr marL="536575" indent="274638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объем работ;</a:t>
            </a:r>
          </a:p>
          <a:p>
            <a:pPr marL="536575" indent="274638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понесенные расходы;</a:t>
            </a:r>
          </a:p>
          <a:p>
            <a:pPr marL="536575" indent="274638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полученные расходы.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801" y="4220417"/>
            <a:ext cx="8492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+mj-lt"/>
              <a:buAutoNum type="arabicPeriod" startAt="4"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Ключевой субъект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определяющий экономику МКД — СОБСТВЕННИК. Проблема «множественности» собственников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—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ОСС (176-ФЗ)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ГИС ЖКХ.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Кондоминиум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—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 Ассоциация собственников недвижимости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770" y="431803"/>
            <a:ext cx="7975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600000"/>
                </a:solidFill>
                <a:latin typeface="Arial Narrow" pitchFamily="34" charset="0"/>
              </a:rPr>
              <a:t>ЗАВИСИТ ЛИ ЭКОНОМИКА УО ОТ ЭКОНОМИКИ МКД?</a:t>
            </a:r>
          </a:p>
        </p:txBody>
      </p:sp>
    </p:spTree>
    <p:extLst>
      <p:ext uri="{BB962C8B-B14F-4D97-AF65-F5344CB8AC3E}">
        <p14:creationId xmlns="" xmlns:p14="http://schemas.microsoft.com/office/powerpoint/2010/main" val="26760003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0042" y="1574260"/>
            <a:ext cx="7569813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РАСШИРЕНИЕ ЛИЦЕНЗИОННЫХ ТРЕБОВАНИЙ</a:t>
            </a:r>
          </a:p>
          <a:p>
            <a:pPr algn="ctr">
              <a:spcAft>
                <a:spcPts val="5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(Ч.1 СТАТЬИ 193 ЖК РФ):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2425" y="2486301"/>
            <a:ext cx="7616857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360363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200" b="1" dirty="0" smtClean="0">
                <a:latin typeface="Calibri" pitchFamily="34" charset="0"/>
              </a:rPr>
              <a:t>«гражданство» Российской Федерации претендента;</a:t>
            </a:r>
          </a:p>
          <a:p>
            <a:pPr marL="719138" indent="-360363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0000"/>
                </a:solidFill>
                <a:latin typeface="Calibri" pitchFamily="34" charset="0"/>
              </a:rPr>
              <a:t>наличие квалификационного аттестата;</a:t>
            </a:r>
          </a:p>
          <a:p>
            <a:pPr marL="719138" indent="-360363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200" b="1" dirty="0" smtClean="0">
                <a:latin typeface="Calibri" pitchFamily="34" charset="0"/>
              </a:rPr>
              <a:t>отсутствие неснятой или непогашенной судимости;</a:t>
            </a:r>
          </a:p>
          <a:p>
            <a:pPr marL="719138" indent="-360363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200" b="1" dirty="0" smtClean="0">
                <a:latin typeface="Calibri" pitchFamily="34" charset="0"/>
              </a:rPr>
              <a:t>отсутствие дисквалификаций руководителя</a:t>
            </a:r>
            <a:r>
              <a:rPr lang="en-US" sz="2200" b="1" dirty="0" smtClean="0">
                <a:latin typeface="Calibri" pitchFamily="34" charset="0"/>
              </a:rPr>
              <a:t>;</a:t>
            </a:r>
            <a:endParaRPr lang="ru-RU" sz="2200" b="1" dirty="0" smtClean="0">
              <a:latin typeface="Calibri" pitchFamily="34" charset="0"/>
            </a:endParaRPr>
          </a:p>
          <a:p>
            <a:pPr marL="719138" indent="-360363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200" b="1" dirty="0" smtClean="0">
                <a:latin typeface="Calibri" pitchFamily="34" charset="0"/>
              </a:rPr>
              <a:t>отсутствие аннулирования лицензий;</a:t>
            </a:r>
          </a:p>
          <a:p>
            <a:pPr marL="719138" indent="-360363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000000"/>
                </a:solidFill>
                <a:latin typeface="Calibri" pitchFamily="34" charset="0"/>
              </a:rPr>
              <a:t>соблюдение требований к раскрытию информации (ПРОФАНАЦИЯ)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</a:rPr>
              <a:t>;</a:t>
            </a:r>
            <a:endParaRPr lang="ru-RU" sz="22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719138" indent="-360363">
              <a:spcAft>
                <a:spcPts val="800"/>
              </a:spcAft>
              <a:buFont typeface="Wingdings" pitchFamily="2" charset="2"/>
              <a:buChar char="ü"/>
            </a:pP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иные требования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ru-RU" sz="2200" b="1" dirty="0" smtClean="0">
                <a:solidFill>
                  <a:srgbClr val="FF0000"/>
                </a:solidFill>
                <a:latin typeface="Calibri" pitchFamily="34" charset="0"/>
              </a:rPr>
              <a:t> установленные Правительством РФ.</a:t>
            </a:r>
          </a:p>
          <a:p>
            <a:pPr marL="358775">
              <a:spcAft>
                <a:spcPts val="800"/>
              </a:spcAft>
            </a:pPr>
            <a:endParaRPr lang="ru-RU" sz="2200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FFFFAB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rgbClr val="FFFFAB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rgbClr val="FFFFAB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rgbClr val="FFFFAB"/>
              </a:solidFill>
              <a:latin typeface="Calibri" pitchFamily="34" charset="0"/>
            </a:endParaRP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72692" y="6547242"/>
            <a:ext cx="2133600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>
                <a:solidFill>
                  <a:srgbClr val="FFFFAB"/>
                </a:solidFill>
              </a:rPr>
              <a:pPr/>
              <a:t>8</a:t>
            </a:fld>
            <a:endParaRPr lang="ru-RU" dirty="0" smtClean="0">
              <a:solidFill>
                <a:srgbClr val="FFFFAB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endParaRPr lang="ru-RU" sz="500" b="1" dirty="0" smtClean="0">
              <a:solidFill>
                <a:srgbClr val="002060"/>
              </a:solidFill>
              <a:latin typeface="a_AlbionicNr" pitchFamily="34" charset="-52"/>
              <a:cs typeface="Calibri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29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Лицензирование деятельности УО повлияет на содержание </a:t>
            </a:r>
            <a:br>
              <a:rPr lang="ru-RU" sz="29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</a:br>
            <a:r>
              <a:rPr lang="ru-RU" sz="29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ОИ МКД?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 smtClean="0">
              <a:solidFill>
                <a:srgbClr val="002060"/>
              </a:solidFill>
              <a:latin typeface="a_AlbionicNr" pitchFamily="34" charset="-52"/>
              <a:cs typeface="Calibri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_AlbionicNr" pitchFamily="34" charset="-52"/>
                <a:cs typeface="Calibri" pitchFamily="34" charset="0"/>
              </a:rPr>
              <a:t>Главное – сохранить лицензию!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6244" y="1150054"/>
            <a:ext cx="8738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600000"/>
                </a:solidFill>
                <a:latin typeface="Calibri" pitchFamily="34" charset="0"/>
                <a:cs typeface="Calibri" pitchFamily="34" charset="0"/>
              </a:rPr>
              <a:t>Лицензионные требования</a:t>
            </a:r>
            <a:r>
              <a:rPr lang="en-US" sz="2400" b="1" dirty="0" smtClean="0">
                <a:solidFill>
                  <a:srgbClr val="6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ru-RU" sz="2400" b="1" dirty="0" smtClean="0">
                <a:solidFill>
                  <a:srgbClr val="600000"/>
                </a:solidFill>
                <a:latin typeface="Calibri" pitchFamily="34" charset="0"/>
                <a:cs typeface="Calibri" pitchFamily="34" charset="0"/>
              </a:rPr>
              <a:t> предусмотренные </a:t>
            </a:r>
            <a:br>
              <a:rPr lang="ru-RU" sz="2400" b="1" dirty="0" smtClean="0">
                <a:solidFill>
                  <a:srgbClr val="6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600000"/>
                </a:solidFill>
                <a:latin typeface="Calibri" pitchFamily="34" charset="0"/>
                <a:cs typeface="Calibri" pitchFamily="34" charset="0"/>
              </a:rPr>
              <a:t>ПП № 1110 от 28.10.2014</a:t>
            </a:r>
            <a:r>
              <a:rPr lang="en-US" sz="2400" b="1" dirty="0" smtClean="0">
                <a:solidFill>
                  <a:srgbClr val="6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797" y="2077999"/>
            <a:ext cx="85925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 smtClean="0">
                <a:latin typeface="Calibri" pitchFamily="34" charset="0"/>
              </a:rPr>
              <a:t>СОБЛЮДЕНИЕ ТРЕБОВАНИЙ</a:t>
            </a:r>
            <a:r>
              <a:rPr lang="en-US" sz="1800" b="1" dirty="0" smtClean="0">
                <a:latin typeface="Calibri" pitchFamily="34" charset="0"/>
              </a:rPr>
              <a:t>,</a:t>
            </a:r>
            <a:r>
              <a:rPr lang="ru-RU" sz="1800" b="1" dirty="0" smtClean="0">
                <a:latin typeface="Calibri" pitchFamily="34" charset="0"/>
              </a:rPr>
              <a:t> ПРЕДУСМОТРЕННЫХ ЧАСТЬЮ 23 СТАТЬИ 161 ЖК РФ</a:t>
            </a:r>
            <a:r>
              <a:rPr lang="en-US" sz="1800" b="1" dirty="0" smtClean="0">
                <a:latin typeface="Calibri" pitchFamily="34" charset="0"/>
              </a:rPr>
              <a:t>:</a:t>
            </a:r>
          </a:p>
          <a:p>
            <a:pPr indent="358775">
              <a:spcAft>
                <a:spcPts val="600"/>
              </a:spcAft>
              <a:buFont typeface="Wingdings" pitchFamily="2" charset="2"/>
              <a:buChar char="q"/>
            </a:pPr>
            <a:r>
              <a:rPr lang="ru-RU" sz="1800" b="1" dirty="0" smtClean="0">
                <a:latin typeface="Calibri" pitchFamily="34" charset="0"/>
              </a:rPr>
              <a:t>УО несет ответственность за оказание </a:t>
            </a:r>
            <a:endParaRPr lang="en-US" sz="1800" b="1" dirty="0" smtClean="0">
              <a:latin typeface="Calibri" pitchFamily="34" charset="0"/>
            </a:endParaRPr>
          </a:p>
          <a:p>
            <a:pPr marL="895350" indent="-263525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b="1" dirty="0" smtClean="0">
                <a:solidFill>
                  <a:srgbClr val="FF0000"/>
                </a:solidFill>
                <a:latin typeface="Calibri" pitchFamily="34" charset="0"/>
              </a:rPr>
              <a:t>ВСЕХ</a:t>
            </a:r>
            <a:r>
              <a:rPr lang="ru-RU" sz="1800" b="1" dirty="0" smtClean="0">
                <a:latin typeface="Calibri" pitchFamily="34" charset="0"/>
              </a:rPr>
              <a:t> услуг и работ</a:t>
            </a:r>
            <a:r>
              <a:rPr lang="en-US" sz="1800" b="1" dirty="0" smtClean="0">
                <a:latin typeface="Calibri" pitchFamily="34" charset="0"/>
              </a:rPr>
              <a:t>,</a:t>
            </a:r>
            <a:r>
              <a:rPr lang="ru-RU" sz="1800" b="1" dirty="0" smtClean="0">
                <a:latin typeface="Calibri" pitchFamily="34" charset="0"/>
              </a:rPr>
              <a:t> которые </a:t>
            </a:r>
            <a:r>
              <a:rPr lang="ru-RU" sz="1800" b="1" dirty="0" smtClean="0">
                <a:solidFill>
                  <a:srgbClr val="FF0000"/>
                </a:solidFill>
                <a:latin typeface="Calibri" pitchFamily="34" charset="0"/>
              </a:rPr>
              <a:t>обеспечивают надлежащее содержание общего имущества </a:t>
            </a:r>
            <a:r>
              <a:rPr lang="ru-RU" sz="1800" b="1" dirty="0" smtClean="0">
                <a:latin typeface="Calibri" pitchFamily="34" charset="0"/>
              </a:rPr>
              <a:t>и </a:t>
            </a: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</a:rPr>
              <a:t>качество</a:t>
            </a:r>
            <a:r>
              <a:rPr lang="ru-RU" sz="1800" b="1" dirty="0" smtClean="0">
                <a:latin typeface="Calibri" pitchFamily="34" charset="0"/>
              </a:rPr>
              <a:t> которых должно соответствовать </a:t>
            </a:r>
            <a:r>
              <a:rPr lang="ru-RU" sz="1800" b="1" dirty="0" smtClean="0">
                <a:solidFill>
                  <a:srgbClr val="FF0000"/>
                </a:solidFill>
                <a:latin typeface="Calibri" pitchFamily="34" charset="0"/>
              </a:rPr>
              <a:t>требованиям технических регламентов</a:t>
            </a:r>
            <a:r>
              <a:rPr lang="ru-RU" sz="1800" b="1" dirty="0" smtClean="0">
                <a:latin typeface="Calibri" pitchFamily="34" charset="0"/>
              </a:rPr>
              <a:t> и Правил содержания 491 ПП;</a:t>
            </a:r>
          </a:p>
          <a:p>
            <a:pPr marL="895350" indent="-263525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800" b="1" dirty="0" smtClean="0">
                <a:latin typeface="Calibri" pitchFamily="34" charset="0"/>
              </a:rPr>
              <a:t>за предоставление КУ</a:t>
            </a:r>
            <a:r>
              <a:rPr lang="en-US" sz="1800" b="1" dirty="0" smtClean="0">
                <a:latin typeface="Calibri" pitchFamily="34" charset="0"/>
              </a:rPr>
              <a:t>,</a:t>
            </a:r>
            <a:r>
              <a:rPr lang="ru-RU" sz="1800" b="1" dirty="0" smtClean="0">
                <a:latin typeface="Calibri" pitchFamily="34" charset="0"/>
              </a:rPr>
              <a:t> качество которых соответствует 354 ПП.</a:t>
            </a:r>
          </a:p>
          <a:p>
            <a:pPr algn="just">
              <a:spcAft>
                <a:spcPts val="0"/>
              </a:spcAft>
            </a:pPr>
            <a:endParaRPr lang="ru-RU" sz="18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263525" indent="-263525" algn="just">
              <a:spcAft>
                <a:spcPts val="0"/>
              </a:spcAft>
              <a:buFont typeface="+mj-lt"/>
              <a:buAutoNum type="arabicPeriod" startAt="2"/>
            </a:pP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</a:rPr>
              <a:t>ИСПОЛНЕНИЕ ОБЯЗАННОСТЕЙ ПО ДОГОВОРУ УПРАВЛЕНИЯ МКД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ru-RU" sz="1800" b="1" dirty="0" smtClean="0">
                <a:solidFill>
                  <a:srgbClr val="000000"/>
                </a:solidFill>
                <a:latin typeface="Calibri" pitchFamily="34" charset="0"/>
              </a:rPr>
              <a:t> ПРЕДУС-МОТРЕННЫХ ЧАСТЬЮ 2 СТАТЬИ 162 ЖК РФ (В Т.Ч. ОСУЩЕСТВЛЯТЬ ИНУЮ НАПРАВЛЕННУЮ НА ДОСТИЖЕНИЕ ЦЕЛЕЙ МКД ДЕЯТЕЛЬНОСТЬ).</a:t>
            </a:r>
            <a:endParaRPr lang="ru-RU" sz="1800" b="1" dirty="0" smtClean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437" y="5397515"/>
            <a:ext cx="77111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0"/>
              </a:spcAft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А СООТВЕТСТВУЕТ ЛИ ЦЕНА ДОГОВОРА СТОИМОСТИ ВЫПОЛНЕНИЯ </a:t>
            </a:r>
            <a:b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</a:rPr>
              <a:t>ВСЕХ УСЛУГ И РАБОТ???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0" y="6565612"/>
            <a:ext cx="9144000" cy="2923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>
                <a:solidFill>
                  <a:srgbClr val="FFFFAB"/>
                </a:solidFill>
                <a:latin typeface="Calibri" pitchFamily="34" charset="0"/>
              </a:rPr>
              <a:t>© ЗАО «Центр муниципальной </a:t>
            </a:r>
            <a:r>
              <a:rPr lang="ru-RU" sz="1300" b="1" dirty="0" smtClean="0">
                <a:solidFill>
                  <a:srgbClr val="FFFFAB"/>
                </a:solidFill>
                <a:latin typeface="Calibri" pitchFamily="34" charset="0"/>
              </a:rPr>
              <a:t>экономики и права» / </a:t>
            </a:r>
            <a:r>
              <a:rPr lang="en-US" sz="1300" b="1" dirty="0" smtClean="0">
                <a:solidFill>
                  <a:srgbClr val="FFFFAB"/>
                </a:solidFill>
                <a:latin typeface="Calibri" pitchFamily="34" charset="0"/>
              </a:rPr>
              <a:t>www.cnis.ru</a:t>
            </a:r>
            <a:endParaRPr lang="ru-RU" sz="1300" b="1" dirty="0">
              <a:solidFill>
                <a:srgbClr val="FFFFAB"/>
              </a:solidFill>
              <a:latin typeface="Calibri" pitchFamily="34" charset="0"/>
            </a:endParaRPr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972692" y="6547242"/>
            <a:ext cx="2133600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B7E9F-ADD4-46B1-A846-FE46067AE935}" type="slidenum">
              <a:rPr lang="ru-RU" smtClean="0">
                <a:solidFill>
                  <a:srgbClr val="FFFFAB"/>
                </a:solidFill>
              </a:rPr>
              <a:pPr/>
              <a:t>9</a:t>
            </a:fld>
            <a:endParaRPr lang="ru-RU" dirty="0" smtClean="0">
              <a:solidFill>
                <a:srgbClr val="FFFFAB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6">
              <a:lumMod val="50000"/>
            </a:schemeClr>
          </a:solidFill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6387</TotalTime>
  <Words>1344</Words>
  <Application>Microsoft Office PowerPoint</Application>
  <PresentationFormat>Экран (4:3)</PresentationFormat>
  <Paragraphs>241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a_AlbionicNr</vt:lpstr>
      <vt:lpstr>Times New Roman</vt:lpstr>
      <vt:lpstr>Arial Narrow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CME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Cat</cp:lastModifiedBy>
  <cp:revision>945</cp:revision>
  <cp:lastPrinted>2015-12-10T12:41:11Z</cp:lastPrinted>
  <dcterms:created xsi:type="dcterms:W3CDTF">2005-05-25T11:59:31Z</dcterms:created>
  <dcterms:modified xsi:type="dcterms:W3CDTF">2015-12-10T15:03:27Z</dcterms:modified>
</cp:coreProperties>
</file>